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BBE"/>
    <a:srgbClr val="F07477"/>
    <a:srgbClr val="E59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4" autoAdjust="0"/>
    <p:restoredTop sz="94434" autoAdjust="0"/>
  </p:normalViewPr>
  <p:slideViewPr>
    <p:cSldViewPr>
      <p:cViewPr>
        <p:scale>
          <a:sx n="94" d="100"/>
          <a:sy n="94" d="100"/>
        </p:scale>
        <p:origin x="-112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6CCF086-9706-4043-82A8-E954F72E5B42}" type="datetimeFigureOut">
              <a:rPr lang="ru-RU" smtClean="0"/>
              <a:t>03.12.2020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06035904-D338-4341-B262-EF7749AC445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6CCF086-9706-4043-82A8-E954F72E5B42}" type="datetimeFigureOut">
              <a:rPr lang="ru-RU" smtClean="0"/>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35904-D338-4341-B262-EF7749AC445B}" type="slidenum">
              <a:rPr lang="ru-RU" smtClean="0"/>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6CCF086-9706-4043-82A8-E954F72E5B42}" type="datetimeFigureOut">
              <a:rPr lang="ru-RU" smtClean="0"/>
              <a:t>03.12.2020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35904-D338-4341-B262-EF7749AC445B}" type="slidenum">
              <a:rPr lang="ru-RU" smtClean="0"/>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6CCF086-9706-4043-82A8-E954F72E5B42}" type="datetimeFigureOut">
              <a:rPr lang="ru-RU" smtClean="0"/>
              <a:t>03.12.2020</a:t>
            </a:fld>
            <a:endParaRPr lang="ru-RU"/>
          </a:p>
        </p:txBody>
      </p:sp>
      <p:sp>
        <p:nvSpPr>
          <p:cNvPr id="9" name="Номер слайда 8"/>
          <p:cNvSpPr>
            <a:spLocks noGrp="1"/>
          </p:cNvSpPr>
          <p:nvPr>
            <p:ph type="sldNum" sz="quarter" idx="15"/>
          </p:nvPr>
        </p:nvSpPr>
        <p:spPr/>
        <p:txBody>
          <a:bodyPr rtlCol="0"/>
          <a:lstStyle/>
          <a:p>
            <a:fld id="{06035904-D338-4341-B262-EF7749AC445B}"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6CCF086-9706-4043-82A8-E954F72E5B42}" type="datetimeFigureOut">
              <a:rPr lang="ru-RU" smtClean="0"/>
              <a:t>03.12.2020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06035904-D338-4341-B262-EF7749AC445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6CCF086-9706-4043-82A8-E954F72E5B42}" type="datetimeFigureOut">
              <a:rPr lang="ru-RU" smtClean="0"/>
              <a:t>03.12.2020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035904-D338-4341-B262-EF7749AC445B}"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6CCF086-9706-4043-82A8-E954F72E5B42}" type="datetimeFigureOut">
              <a:rPr lang="ru-RU" smtClean="0"/>
              <a:t>03.12.2020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6035904-D338-4341-B262-EF7749AC445B}"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6CCF086-9706-4043-82A8-E954F72E5B42}" type="datetimeFigureOut">
              <a:rPr lang="ru-RU" smtClean="0"/>
              <a:t>03.12.2020</a:t>
            </a:fld>
            <a:endParaRPr lang="ru-RU"/>
          </a:p>
        </p:txBody>
      </p:sp>
      <p:sp>
        <p:nvSpPr>
          <p:cNvPr id="7" name="Номер слайда 6"/>
          <p:cNvSpPr>
            <a:spLocks noGrp="1"/>
          </p:cNvSpPr>
          <p:nvPr>
            <p:ph type="sldNum" sz="quarter" idx="11"/>
          </p:nvPr>
        </p:nvSpPr>
        <p:spPr/>
        <p:txBody>
          <a:bodyPr rtlCol="0"/>
          <a:lstStyle/>
          <a:p>
            <a:fld id="{06035904-D338-4341-B262-EF7749AC445B}"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CCF086-9706-4043-82A8-E954F72E5B42}" type="datetimeFigureOut">
              <a:rPr lang="ru-RU" smtClean="0"/>
              <a:t>03.12.2020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6035904-D338-4341-B262-EF7749AC445B}" type="slidenum">
              <a:rPr lang="ru-RU" smtClean="0"/>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6CCF086-9706-4043-82A8-E954F72E5B42}" type="datetimeFigureOut">
              <a:rPr lang="ru-RU" smtClean="0"/>
              <a:t>03.12.2020</a:t>
            </a:fld>
            <a:endParaRPr lang="ru-RU"/>
          </a:p>
        </p:txBody>
      </p:sp>
      <p:sp>
        <p:nvSpPr>
          <p:cNvPr id="22" name="Номер слайда 21"/>
          <p:cNvSpPr>
            <a:spLocks noGrp="1"/>
          </p:cNvSpPr>
          <p:nvPr>
            <p:ph type="sldNum" sz="quarter" idx="15"/>
          </p:nvPr>
        </p:nvSpPr>
        <p:spPr/>
        <p:txBody>
          <a:bodyPr rtlCol="0"/>
          <a:lstStyle/>
          <a:p>
            <a:fld id="{06035904-D338-4341-B262-EF7749AC445B}"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6CCF086-9706-4043-82A8-E954F72E5B42}" type="datetimeFigureOut">
              <a:rPr lang="ru-RU" smtClean="0"/>
              <a:t>03.12.2020</a:t>
            </a:fld>
            <a:endParaRPr lang="ru-RU"/>
          </a:p>
        </p:txBody>
      </p:sp>
      <p:sp>
        <p:nvSpPr>
          <p:cNvPr id="18" name="Номер слайда 17"/>
          <p:cNvSpPr>
            <a:spLocks noGrp="1"/>
          </p:cNvSpPr>
          <p:nvPr>
            <p:ph type="sldNum" sz="quarter" idx="11"/>
          </p:nvPr>
        </p:nvSpPr>
        <p:spPr/>
        <p:txBody>
          <a:bodyPr rtlCol="0"/>
          <a:lstStyle/>
          <a:p>
            <a:fld id="{06035904-D338-4341-B262-EF7749AC445B}"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6CCF086-9706-4043-82A8-E954F72E5B42}" type="datetimeFigureOut">
              <a:rPr lang="ru-RU" smtClean="0"/>
              <a:t>03.12.2020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6035904-D338-4341-B262-EF7749AC445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68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712968" cy="3853847"/>
          </a:xfr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Формирование толерантного отношения к детям </a:t>
            </a: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в ДОУ с </a:t>
            </a: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ограниченными возможностями здоровья </a:t>
            </a: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через </a:t>
            </a: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игровую </a:t>
            </a:r>
            <a:r>
              <a:rPr lang="ru-RU" sz="3600" b="1" dirty="0" smtClean="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деятельность</a:t>
            </a:r>
            <a:endParaRPr lang="ru-RU" sz="3600" b="1" dirty="0">
              <a:solidFill>
                <a:schemeClr val="accent1">
                  <a:lumMod val="75000"/>
                </a:schemeClr>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4" name="TextBox 3"/>
          <p:cNvSpPr txBox="1"/>
          <p:nvPr/>
        </p:nvSpPr>
        <p:spPr>
          <a:xfrm>
            <a:off x="107504" y="4545676"/>
            <a:ext cx="3531736" cy="1938992"/>
          </a:xfrm>
          <a:prstGeom prst="rect">
            <a:avLst/>
          </a:prstGeom>
          <a:noFill/>
          <a:ln w="3810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bodyPr>
          <a:lstStyle/>
          <a:p>
            <a:pPr algn="ctr"/>
            <a:r>
              <a:rPr lang="ru-RU" sz="2400" b="1" dirty="0" smtClean="0"/>
              <a:t>Подготовила: </a:t>
            </a:r>
            <a:endParaRPr lang="en-US" sz="2400" b="1" dirty="0" smtClean="0"/>
          </a:p>
          <a:p>
            <a:pPr algn="ctr"/>
            <a:r>
              <a:rPr lang="ru-RU" sz="2400" b="1" dirty="0"/>
              <a:t>у</a:t>
            </a:r>
            <a:r>
              <a:rPr lang="ru-RU" sz="2400" b="1" dirty="0" smtClean="0"/>
              <a:t>читель-логопед </a:t>
            </a:r>
            <a:endParaRPr lang="en-US" sz="2400" b="1" dirty="0" smtClean="0"/>
          </a:p>
          <a:p>
            <a:pPr algn="ctr"/>
            <a:r>
              <a:rPr lang="ru-RU" sz="2400" b="1" dirty="0" smtClean="0"/>
              <a:t>МА ДОУ ЦРР д</a:t>
            </a:r>
            <a:r>
              <a:rPr lang="en-US" sz="2400" b="1" dirty="0" smtClean="0"/>
              <a:t>/</a:t>
            </a:r>
            <a:r>
              <a:rPr lang="ru-RU" sz="2400" b="1" dirty="0" smtClean="0"/>
              <a:t>с №24</a:t>
            </a:r>
          </a:p>
          <a:p>
            <a:pPr algn="ctr"/>
            <a:r>
              <a:rPr lang="ru-RU" sz="2400" b="1" dirty="0" smtClean="0"/>
              <a:t>Анисимова Т.Е.</a:t>
            </a:r>
          </a:p>
          <a:p>
            <a:pPr algn="ctr"/>
            <a:r>
              <a:rPr lang="ru-RU" sz="2400" b="1" dirty="0" err="1" smtClean="0"/>
              <a:t>г.Ишим</a:t>
            </a:r>
            <a:endParaRPr lang="ru-RU" sz="2400" b="1" dirty="0"/>
          </a:p>
        </p:txBody>
      </p:sp>
    </p:spTree>
    <p:extLst>
      <p:ext uri="{BB962C8B-B14F-4D97-AF65-F5344CB8AC3E}">
        <p14:creationId xmlns:p14="http://schemas.microsoft.com/office/powerpoint/2010/main" val="31814567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69000">
              <a:srgbClr val="CA5C81">
                <a:alpha val="22000"/>
              </a:srgbClr>
            </a:gs>
            <a:gs pos="100000">
              <a:srgbClr val="D4719E"/>
            </a:gs>
            <a:gs pos="1000">
              <a:srgbClr val="E595D0"/>
            </a:gs>
            <a:gs pos="100000">
              <a:schemeClr val="bg2">
                <a:shade val="94000"/>
                <a:hueMod val="22000"/>
                <a:satMod val="220000"/>
                <a:lumMod val="62000"/>
              </a:schemeClr>
            </a:gs>
          </a:gsLst>
          <a:lin ang="6120000" scaled="1"/>
          <a:tileRect/>
        </a:gradFill>
        <a:effectLst/>
      </p:bgPr>
    </p:bg>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548680"/>
            <a:ext cx="8352928" cy="5976664"/>
          </a:xfrm>
          <a:solidFill>
            <a:schemeClr val="tx2">
              <a:lumMod val="20000"/>
              <a:lumOff val="80000"/>
              <a:alpha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marL="0" indent="0" algn="just">
              <a:spcBef>
                <a:spcPts val="0"/>
              </a:spcBef>
              <a:spcAft>
                <a:spcPts val="0"/>
              </a:spcAft>
              <a:buNone/>
            </a:pPr>
            <a:r>
              <a:rPr lang="ru-RU" sz="2400" b="1" dirty="0">
                <a:solidFill>
                  <a:schemeClr val="accent1">
                    <a:lumMod val="50000"/>
                  </a:schemeClr>
                </a:solidFill>
                <a:latin typeface="Arial Narrow" panose="020B0606020202030204" pitchFamily="34" charset="0"/>
                <a:ea typeface="Times New Roman"/>
                <a:cs typeface="Times New Roman" pitchFamily="18" charset="0"/>
              </a:rPr>
              <a:t>преимущества медицинского характера:</a:t>
            </a:r>
            <a:endParaRPr lang="ru-RU" sz="2400" b="1" dirty="0">
              <a:solidFill>
                <a:schemeClr val="accent1">
                  <a:lumMod val="50000"/>
                </a:schemeClr>
              </a:solidFill>
              <a:latin typeface="Arial Narrow" panose="020B0606020202030204" pitchFamily="34" charset="0"/>
              <a:ea typeface="Calibri"/>
              <a:cs typeface="Times New Roman" pitchFamily="18" charset="0"/>
            </a:endParaRPr>
          </a:p>
          <a:p>
            <a:pPr lvl="0" algn="just">
              <a:spcBef>
                <a:spcPts val="0"/>
              </a:spcBef>
              <a:spcAft>
                <a:spcPts val="0"/>
              </a:spcAft>
              <a:buSzPts val="1000"/>
              <a:buFont typeface="Symbol"/>
              <a:buChar char=""/>
              <a:tabLst>
                <a:tab pos="457200" algn="l"/>
              </a:tabLst>
            </a:pP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подражание «здоровому» типу поведения как поведенческой норме конкретного социума;</a:t>
            </a:r>
          </a:p>
          <a:p>
            <a:pPr lvl="0" algn="just">
              <a:spcBef>
                <a:spcPts val="0"/>
              </a:spcBef>
              <a:spcAft>
                <a:spcPts val="0"/>
              </a:spcAft>
              <a:buSzPts val="1000"/>
              <a:buFont typeface="Symbol"/>
              <a:buChar char=""/>
              <a:tabLst>
                <a:tab pos="457200" algn="l"/>
              </a:tabLst>
            </a:pP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исключение социальной изоляции детей, усугубляющей патологию и ведущей к развитию «ограниченных возможностей</a:t>
            </a:r>
            <a:r>
              <a:rPr lang="ru-RU" sz="1800" b="1" dirty="0" smtClean="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a:t>
            </a:r>
          </a:p>
          <a:p>
            <a:pPr lvl="0" algn="just">
              <a:spcBef>
                <a:spcPts val="0"/>
              </a:spcBef>
              <a:spcAft>
                <a:spcPts val="0"/>
              </a:spcAft>
              <a:buSzPts val="1000"/>
              <a:buFont typeface="Symbol"/>
              <a:buChar char=""/>
              <a:tabLst>
                <a:tab pos="457200" algn="l"/>
              </a:tabLst>
            </a:pPr>
            <a:endParaRPr lang="ru-RU" sz="1800" b="1" dirty="0">
              <a:solidFill>
                <a:schemeClr val="accent1">
                  <a:lumMod val="50000"/>
                </a:schemeClr>
              </a:solidFill>
              <a:latin typeface="Arial Narrow" panose="020B0606020202030204" pitchFamily="34" charset="0"/>
              <a:ea typeface="Calibri"/>
              <a:cs typeface="Times New Roman" pitchFamily="18" charset="0"/>
            </a:endParaRPr>
          </a:p>
          <a:p>
            <a:pPr marL="0" indent="0" algn="just">
              <a:spcBef>
                <a:spcPts val="0"/>
              </a:spcBef>
              <a:spcAft>
                <a:spcPts val="0"/>
              </a:spcAft>
              <a:buNone/>
            </a:pPr>
            <a:r>
              <a:rPr lang="ru-RU" sz="2400" b="1" dirty="0">
                <a:solidFill>
                  <a:schemeClr val="accent1">
                    <a:lumMod val="50000"/>
                  </a:schemeClr>
                </a:solidFill>
                <a:latin typeface="Arial Narrow" panose="020B0606020202030204" pitchFamily="34" charset="0"/>
                <a:ea typeface="Times New Roman"/>
                <a:cs typeface="Times New Roman" pitchFamily="18" charset="0"/>
              </a:rPr>
              <a:t>преимущества педагогического характера:</a:t>
            </a:r>
            <a:endParaRPr lang="ru-RU" sz="2400" b="1" dirty="0">
              <a:solidFill>
                <a:schemeClr val="accent1">
                  <a:lumMod val="50000"/>
                </a:schemeClr>
              </a:solidFill>
              <a:latin typeface="Arial Narrow" panose="020B0606020202030204" pitchFamily="34" charset="0"/>
              <a:ea typeface="Calibri"/>
              <a:cs typeface="Times New Roman" pitchFamily="18" charset="0"/>
            </a:endParaRPr>
          </a:p>
          <a:p>
            <a:pPr lvl="0" algn="just">
              <a:spcBef>
                <a:spcPts val="0"/>
              </a:spcBef>
              <a:spcAft>
                <a:spcPts val="0"/>
              </a:spcAft>
              <a:buSzPts val="1000"/>
              <a:buFont typeface="Symbol"/>
              <a:buChar char=""/>
              <a:tabLst>
                <a:tab pos="457200" algn="l"/>
              </a:tabLst>
            </a:pP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рассмотрение развития каждого ребенка как уникального процесса (отказ от сравнивания детей друг с другом)</a:t>
            </a:r>
          </a:p>
          <a:p>
            <a:pPr lvl="0" algn="just">
              <a:spcBef>
                <a:spcPts val="0"/>
              </a:spcBef>
              <a:spcAft>
                <a:spcPts val="0"/>
              </a:spcAft>
              <a:buSzPts val="1000"/>
              <a:buFont typeface="Symbol"/>
              <a:buChar char=""/>
              <a:tabLst>
                <a:tab pos="457200" algn="l"/>
              </a:tabLst>
            </a:pP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активизация когнитивного развития через социальные акты коммуникации и имитации.</a:t>
            </a:r>
          </a:p>
          <a:p>
            <a:pPr lvl="0" algn="just">
              <a:spcBef>
                <a:spcPts val="0"/>
              </a:spcBef>
              <a:spcAft>
                <a:spcPts val="0"/>
              </a:spcAft>
              <a:buSzPts val="1000"/>
              <a:buFont typeface="Symbol"/>
              <a:buChar char=""/>
              <a:tabLst>
                <a:tab pos="457200" algn="l"/>
              </a:tabLst>
            </a:pP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Опыт взаимодействия нормально развивающихся детей и детей, имеющих отклонения в развитии, способствует формированию у «нормы» альтруистического поведения, </a:t>
            </a:r>
            <a:r>
              <a:rPr lang="ru-RU" sz="1800" b="1" dirty="0" err="1">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эмпатии</a:t>
            </a: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 и гуманности. Дети становятся более терпимыми по отношению друг к другу. «Нормальные» дети учатся воспринимать «особых» как нормальных членов общества. </a:t>
            </a:r>
            <a:r>
              <a:rPr lang="ru-RU" sz="1800" b="1" dirty="0" smtClean="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Включенность </a:t>
            </a:r>
            <a:r>
              <a:rPr lang="ru-RU" sz="1800" b="1" dirty="0">
                <a:solidFill>
                  <a:schemeClr val="accent1">
                    <a:lumMod val="50000"/>
                  </a:schemeClr>
                </a:solidFill>
                <a:latin typeface="Cambria Math" panose="02040503050406030204" pitchFamily="18" charset="0"/>
                <a:ea typeface="Cambria Math" panose="02040503050406030204" pitchFamily="18" charset="0"/>
                <a:cs typeface="Times New Roman" pitchFamily="18" charset="0"/>
              </a:rPr>
              <a:t>воспитанников с особыми нуждами в среду нормально развивающихся сверстников повышает их опыт общения, формирует навыки коммуникации, межличностного взаимодействия в разных ролевых и социальных позициях, что в целом повышает адаптационные возможности детей.</a:t>
            </a:r>
          </a:p>
          <a:p>
            <a:endParaRPr lang="ru-RU" sz="800" b="1" dirty="0">
              <a:solidFill>
                <a:schemeClr val="accent1">
                  <a:lumMod val="50000"/>
                </a:schemeClr>
              </a:solidFill>
            </a:endParaRPr>
          </a:p>
        </p:txBody>
      </p:sp>
    </p:spTree>
    <p:extLst>
      <p:ext uri="{BB962C8B-B14F-4D97-AF65-F5344CB8AC3E}">
        <p14:creationId xmlns:p14="http://schemas.microsoft.com/office/powerpoint/2010/main" val="418149597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188640"/>
            <a:ext cx="8229600" cy="6480720"/>
          </a:xfrm>
          <a:solidFill>
            <a:schemeClr val="tx2">
              <a:lumMod val="20000"/>
              <a:lumOff val="80000"/>
            </a:schemeClr>
          </a:solidFill>
          <a:ln w="38100">
            <a:solidFill>
              <a:schemeClr val="accent1">
                <a:lumMod val="60000"/>
                <a:lumOff val="40000"/>
              </a:schemeClr>
            </a:solidFill>
          </a:ln>
        </p:spPr>
        <p:txBody>
          <a:bodyPr>
            <a:normAutofit fontScale="25000" lnSpcReduction="20000"/>
          </a:bodyPr>
          <a:lstStyle/>
          <a:p>
            <a:pPr marL="0" indent="0" algn="just">
              <a:lnSpc>
                <a:spcPts val="3000"/>
              </a:lnSpc>
              <a:buNone/>
            </a:pPr>
            <a:r>
              <a:rPr lang="en-US" dirty="0" smtClean="0">
                <a:latin typeface="Times New Roman" pitchFamily="18" charset="0"/>
                <a:cs typeface="Times New Roman" pitchFamily="18" charset="0"/>
              </a:rPr>
              <a:t>	</a:t>
            </a:r>
            <a:r>
              <a:rPr lang="ru-RU" sz="8000" b="1" dirty="0" smtClean="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Главной </a:t>
            </a:r>
            <a:r>
              <a:rPr lang="ru-RU" sz="8000" b="1" dirty="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задачей толерантного воспитания детей является развитие эмоций и чувств, направленных на другого, а не приобретение детьми знаний о правильном поведении. Способность </a:t>
            </a:r>
            <a:r>
              <a:rPr lang="ru-RU" sz="8000" b="1" dirty="0" smtClean="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 «увидеть</a:t>
            </a:r>
            <a:r>
              <a:rPr lang="ru-RU" sz="8000" b="1" dirty="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 другого является тем фундаментом, на котором строится толерантное отношение к другому. Именно это отношение порождает сочувствие,  сопереживание и содействие. Решающую роль в формировании у дошкольников толерантного отношения к детям с ограниченными возможностями здоровья занимает игра. Главной задачей этих игр является привлечение внимания ребёнка к другому и его различным проявлениям: внешности, движениям и поступкам. Отсутствие принуждения, равные права снимают напряженность, замкнутость, страх, что тебя могут обидеть, обозвать, не принять в игру. Если в группе есть «особые  дети» педагог должен вводить таких детей в игру через собственное общение с ними: подойти к ребенку и начать играть с ним в паре, и лишь после того, как ребёнок увлёкся игрой, переключить его на игру с другими детьми.</a:t>
            </a:r>
          </a:p>
          <a:p>
            <a:pPr>
              <a:lnSpc>
                <a:spcPts val="3000"/>
              </a:lnSpc>
            </a:pPr>
            <a:endParaRPr lang="ru-RU" b="1" dirty="0">
              <a:solidFill>
                <a:schemeClr val="bg2">
                  <a:lumMod val="50000"/>
                </a:schemeClr>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22506096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560" y="260648"/>
            <a:ext cx="8229600" cy="2046858"/>
          </a:xfr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2800" b="1" dirty="0">
                <a:solidFill>
                  <a:srgbClr val="FF0000"/>
                </a:solidFill>
                <a:latin typeface="Cambria Math" panose="02040503050406030204" pitchFamily="18" charset="0"/>
                <a:ea typeface="Cambria Math" panose="02040503050406030204" pitchFamily="18" charset="0"/>
                <a:cs typeface="Times New Roman" pitchFamily="18" charset="0"/>
              </a:rPr>
              <a:t>П</a:t>
            </a:r>
            <a:r>
              <a:rPr lang="ru-RU" sz="2800" b="1" dirty="0" smtClean="0">
                <a:solidFill>
                  <a:srgbClr val="FF0000"/>
                </a:solidFill>
                <a:latin typeface="Cambria Math" panose="02040503050406030204" pitchFamily="18" charset="0"/>
                <a:ea typeface="Cambria Math" panose="02040503050406030204" pitchFamily="18" charset="0"/>
                <a:cs typeface="Times New Roman" pitchFamily="18" charset="0"/>
              </a:rPr>
              <a:t>римеры </a:t>
            </a:r>
            <a:r>
              <a:rPr lang="ru-RU" sz="2800" b="1" dirty="0">
                <a:solidFill>
                  <a:srgbClr val="FF0000"/>
                </a:solidFill>
                <a:latin typeface="Cambria Math" panose="02040503050406030204" pitchFamily="18" charset="0"/>
                <a:ea typeface="Cambria Math" panose="02040503050406030204" pitchFamily="18" charset="0"/>
                <a:cs typeface="Times New Roman" pitchFamily="18" charset="0"/>
              </a:rPr>
              <a:t>игр, направленные на воспитание толерантного отношения дошкольников к детям с ограниченными возможностями здоровья. </a:t>
            </a:r>
          </a:p>
        </p:txBody>
      </p:sp>
      <p:sp>
        <p:nvSpPr>
          <p:cNvPr id="3" name="Объект 2"/>
          <p:cNvSpPr>
            <a:spLocks noGrp="1"/>
          </p:cNvSpPr>
          <p:nvPr>
            <p:ph sz="quarter" idx="1"/>
          </p:nvPr>
        </p:nvSpPr>
        <p:spPr>
          <a:xfrm>
            <a:off x="251216" y="2420888"/>
            <a:ext cx="4558136" cy="4176464"/>
          </a:xfrm>
          <a:ln/>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ru-RU" sz="2000" b="1" dirty="0" smtClean="0">
                <a:solidFill>
                  <a:schemeClr val="accent2">
                    <a:lumMod val="50000"/>
                  </a:schemeClr>
                </a:solidFill>
                <a:latin typeface="Times New Roman" pitchFamily="18" charset="0"/>
                <a:cs typeface="Times New Roman" pitchFamily="18" charset="0"/>
              </a:rPr>
              <a:t>«</a:t>
            </a:r>
            <a:r>
              <a:rPr lang="ru-RU" sz="2000" b="1" dirty="0" smtClean="0">
                <a:solidFill>
                  <a:schemeClr val="accent2">
                    <a:lumMod val="50000"/>
                  </a:schemeClr>
                </a:solidFill>
                <a:latin typeface="Times New Roman" pitchFamily="18" charset="0"/>
                <a:cs typeface="Times New Roman" pitchFamily="18" charset="0"/>
              </a:rPr>
              <a:t>Когда-то очень-очень давно злой-презлой волшебник задумал заколдовать красавицу, которая жила в замке неподалеку. Он усыпил ее, и вот уже больше ста лет красавица спит непробудным сном. Чары волшебника рас­сеются тогда, когда кто-нибудь подойдет к ней, погладит ее и придумает для нее самое красивое прозвище».</a:t>
            </a:r>
          </a:p>
          <a:p>
            <a:pPr marL="0" indent="0" algn="just">
              <a:buNone/>
            </a:pPr>
            <a:r>
              <a:rPr lang="ru-RU" sz="2000" b="1" dirty="0" smtClean="0">
                <a:solidFill>
                  <a:schemeClr val="accent2">
                    <a:lumMod val="50000"/>
                  </a:schemeClr>
                </a:solidFill>
                <a:latin typeface="Times New Roman" pitchFamily="18" charset="0"/>
                <a:cs typeface="Times New Roman" pitchFamily="18" charset="0"/>
              </a:rPr>
              <a:t>Игра продолжается до тех пор, пока все желающие не побудут в роли Спящей красавицы</a:t>
            </a:r>
          </a:p>
          <a:p>
            <a:endParaRPr lang="ru-RU" sz="2400" dirty="0">
              <a:solidFill>
                <a:schemeClr val="accent6">
                  <a:lumMod val="50000"/>
                </a:schemeClr>
              </a:solidFill>
            </a:endParaRPr>
          </a:p>
        </p:txBody>
      </p:sp>
      <p:sp>
        <p:nvSpPr>
          <p:cNvPr id="4" name="Прямоугольник 3"/>
          <p:cNvSpPr/>
          <p:nvPr/>
        </p:nvSpPr>
        <p:spPr>
          <a:xfrm>
            <a:off x="4835343" y="2354035"/>
            <a:ext cx="3851119" cy="58477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pPr algn="just"/>
            <a:r>
              <a:rPr lang="ru-RU" sz="32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1.Спящая красавица</a:t>
            </a:r>
          </a:p>
        </p:txBody>
      </p:sp>
    </p:spTree>
    <p:extLst>
      <p:ext uri="{BB962C8B-B14F-4D97-AF65-F5344CB8AC3E}">
        <p14:creationId xmlns:p14="http://schemas.microsoft.com/office/powerpoint/2010/main" val="251290025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773414"/>
            <a:ext cx="4176464" cy="5679921"/>
          </a:xfrm>
          <a:ln/>
        </p:spPr>
        <p:style>
          <a:lnRef idx="2">
            <a:schemeClr val="accent3"/>
          </a:lnRef>
          <a:fillRef idx="1">
            <a:schemeClr val="lt1"/>
          </a:fillRef>
          <a:effectRef idx="0">
            <a:schemeClr val="accent3"/>
          </a:effectRef>
          <a:fontRef idx="minor">
            <a:schemeClr val="dk1"/>
          </a:fontRef>
        </p:style>
        <p:txBody>
          <a:bodyPr>
            <a:noAutofit/>
          </a:bodyPr>
          <a:lstStyle/>
          <a:p>
            <a:pPr marL="0" indent="0">
              <a:buNone/>
            </a:pPr>
            <a:r>
              <a:rPr lang="ru-RU" sz="2400" b="1" dirty="0" smtClean="0">
                <a:solidFill>
                  <a:schemeClr val="accent6">
                    <a:lumMod val="50000"/>
                  </a:schemeClr>
                </a:solidFill>
                <a:latin typeface="Times New Roman" pitchFamily="18" charset="0"/>
                <a:cs typeface="Times New Roman" pitchFamily="18" charset="0"/>
              </a:rPr>
              <a:t>                                </a:t>
            </a:r>
            <a:endParaRPr lang="ru-RU" sz="2400" b="1" dirty="0">
              <a:solidFill>
                <a:schemeClr val="accent6">
                  <a:lumMod val="50000"/>
                </a:schemeClr>
              </a:solidFill>
              <a:latin typeface="Times New Roman" pitchFamily="18" charset="0"/>
              <a:cs typeface="Times New Roman" pitchFamily="18" charset="0"/>
            </a:endParaRPr>
          </a:p>
          <a:p>
            <a:pPr marL="0" indent="0" algn="just">
              <a:buNone/>
            </a:pPr>
            <a:r>
              <a:rPr lang="ru-RU" sz="2400" b="1" dirty="0" smtClean="0">
                <a:solidFill>
                  <a:schemeClr val="accent6">
                    <a:lumMod val="50000"/>
                  </a:schemeClr>
                </a:solidFill>
                <a:latin typeface="Times New Roman" pitchFamily="18" charset="0"/>
                <a:cs typeface="Times New Roman" pitchFamily="18" charset="0"/>
              </a:rPr>
              <a:t>	</a:t>
            </a:r>
            <a:r>
              <a:rPr lang="ru-RU" sz="2000" b="1" dirty="0" smtClean="0">
                <a:solidFill>
                  <a:schemeClr val="accent2">
                    <a:lumMod val="50000"/>
                  </a:schemeClr>
                </a:solidFill>
                <a:latin typeface="Times New Roman" pitchFamily="18" charset="0"/>
                <a:cs typeface="Times New Roman" pitchFamily="18" charset="0"/>
              </a:rPr>
              <a:t>«</a:t>
            </a:r>
            <a:r>
              <a:rPr lang="ru-RU" sz="2000" b="1" dirty="0">
                <a:solidFill>
                  <a:schemeClr val="accent2">
                    <a:lumMod val="50000"/>
                  </a:schemeClr>
                </a:solidFill>
                <a:latin typeface="Times New Roman" pitchFamily="18" charset="0"/>
                <a:cs typeface="Times New Roman" pitchFamily="18" charset="0"/>
              </a:rPr>
              <a:t>Когда-то давным-давно, когда добрые маги жили среди людей, было принято при рождении ребенка приглашать этих магов в дом. Каждый маг дарил ребенку </a:t>
            </a:r>
            <a:r>
              <a:rPr lang="ru-RU" sz="2000" b="1" dirty="0" smtClean="0">
                <a:solidFill>
                  <a:schemeClr val="accent2">
                    <a:lumMod val="50000"/>
                  </a:schemeClr>
                </a:solidFill>
                <a:latin typeface="Times New Roman" pitchFamily="18" charset="0"/>
                <a:cs typeface="Times New Roman" pitchFamily="18" charset="0"/>
              </a:rPr>
              <a:t>пожелание, которое обязательно исполнялось</a:t>
            </a:r>
            <a:r>
              <a:rPr lang="ru-RU" sz="2000" b="1" dirty="0">
                <a:solidFill>
                  <a:schemeClr val="accent2">
                    <a:lumMod val="50000"/>
                  </a:schemeClr>
                </a:solidFill>
                <a:latin typeface="Times New Roman" pitchFamily="18" charset="0"/>
                <a:cs typeface="Times New Roman" pitchFamily="18" charset="0"/>
              </a:rPr>
              <a:t>. Давайте по­играем в магов. Вы можете пожелать все, что угодно, ведь вы — очень могущественные. Кто из вас будет ребенком? Не спорьте, потому что ребен­ком успеет побывать каждый из вас».</a:t>
            </a:r>
            <a:endParaRPr lang="ru-RU" sz="2400" b="1" dirty="0">
              <a:solidFill>
                <a:schemeClr val="accent2">
                  <a:lumMod val="50000"/>
                </a:schemeClr>
              </a:solidFill>
              <a:latin typeface="Times New Roman" pitchFamily="18" charset="0"/>
              <a:cs typeface="Times New Roman" pitchFamily="18" charset="0"/>
            </a:endParaRPr>
          </a:p>
          <a:p>
            <a:pPr marL="0" indent="0">
              <a:buNone/>
            </a:pPr>
            <a:endParaRPr lang="ru-RU" sz="1800" dirty="0"/>
          </a:p>
        </p:txBody>
      </p:sp>
      <p:sp>
        <p:nvSpPr>
          <p:cNvPr id="2" name="TextBox 1"/>
          <p:cNvSpPr txBox="1"/>
          <p:nvPr/>
        </p:nvSpPr>
        <p:spPr>
          <a:xfrm>
            <a:off x="4355976" y="188639"/>
            <a:ext cx="3722109" cy="584775"/>
          </a:xfrm>
          <a:prstGeom prst="rect">
            <a:avLst/>
          </a:prstGeom>
          <a:ln/>
        </p:spPr>
        <p:style>
          <a:lnRef idx="2">
            <a:schemeClr val="accent3"/>
          </a:lnRef>
          <a:fillRef idx="1">
            <a:schemeClr val="lt1"/>
          </a:fillRef>
          <a:effectRef idx="0">
            <a:schemeClr val="accent3"/>
          </a:effectRef>
          <a:fontRef idx="minor">
            <a:schemeClr val="dk1"/>
          </a:fontRef>
        </p:style>
        <p:txBody>
          <a:bodyPr wrap="none" rtlCol="0">
            <a:spAutoFit/>
          </a:bodyPr>
          <a:lstStyle/>
          <a:p>
            <a:r>
              <a:rPr lang="ru-RU" sz="3200" b="1" dirty="0" smtClean="0">
                <a:solidFill>
                  <a:schemeClr val="accent6">
                    <a:lumMod val="50000"/>
                  </a:schemeClr>
                </a:solidFill>
                <a:latin typeface="Cambria Math" panose="02040503050406030204" pitchFamily="18" charset="0"/>
                <a:ea typeface="Cambria Math" panose="02040503050406030204" pitchFamily="18" charset="0"/>
              </a:rPr>
              <a:t>2.Пожелания магов</a:t>
            </a:r>
            <a:endParaRPr lang="ru-RU" sz="3200" b="1" dirty="0">
              <a:solidFill>
                <a:schemeClr val="accent6">
                  <a:lumMod val="50000"/>
                </a:schemeClr>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650177662"/>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95936" y="980728"/>
            <a:ext cx="4752528" cy="5400600"/>
          </a:xfrm>
          <a:ln/>
        </p:spPr>
        <p:style>
          <a:lnRef idx="2">
            <a:schemeClr val="accent3"/>
          </a:lnRef>
          <a:fillRef idx="1">
            <a:schemeClr val="lt1"/>
          </a:fillRef>
          <a:effectRef idx="0">
            <a:schemeClr val="accent3"/>
          </a:effectRef>
          <a:fontRef idx="minor">
            <a:schemeClr val="dk1"/>
          </a:fontRef>
        </p:style>
        <p:txBody>
          <a:bodyPr>
            <a:noAutofit/>
          </a:bodyPr>
          <a:lstStyle/>
          <a:p>
            <a:pPr marL="0" indent="0">
              <a:buNone/>
            </a:pPr>
            <a:endParaRPr lang="ru-RU" sz="1800" dirty="0">
              <a:latin typeface="Times New Roman" pitchFamily="18" charset="0"/>
              <a:cs typeface="Times New Roman" pitchFamily="18" charset="0"/>
            </a:endParaRPr>
          </a:p>
          <a:p>
            <a:pPr marL="0" indent="0" algn="just">
              <a:buNone/>
            </a:pPr>
            <a:r>
              <a:rPr lang="ru-RU" sz="1800" dirty="0" smtClean="0">
                <a:latin typeface="Times New Roman" pitchFamily="18" charset="0"/>
                <a:cs typeface="Times New Roman" pitchFamily="18" charset="0"/>
              </a:rPr>
              <a:t>	</a:t>
            </a:r>
            <a:r>
              <a:rPr lang="ru-RU" sz="2200" b="1" dirty="0" smtClean="0">
                <a:solidFill>
                  <a:schemeClr val="accent2">
                    <a:lumMod val="50000"/>
                  </a:schemeClr>
                </a:solidFill>
                <a:latin typeface="Times New Roman" pitchFamily="18" charset="0"/>
                <a:cs typeface="Times New Roman" pitchFamily="18" charset="0"/>
              </a:rPr>
              <a:t>Дети </a:t>
            </a:r>
            <a:r>
              <a:rPr lang="ru-RU" sz="2200" b="1" dirty="0">
                <a:solidFill>
                  <a:schemeClr val="accent2">
                    <a:lumMod val="50000"/>
                  </a:schemeClr>
                </a:solidFill>
                <a:latin typeface="Times New Roman" pitchFamily="18" charset="0"/>
                <a:cs typeface="Times New Roman" pitchFamily="18" charset="0"/>
              </a:rPr>
              <a:t>сидят в кругу. Воспитатель рассказывает: «В одной стране жил злодей-грубиян. Он мог заколдовать любого ребенка, обозвав его нехорошими словами. Заколдованные дети не могли веселиться и быть добрыми, пока добрые волшебники не расколдуют их, назвав ласковыми именами». Дети, представляя себя добрыми волшебниками, подходят друг к другу и пытаются расколдовать, называя ласковыми именами.</a:t>
            </a:r>
          </a:p>
          <a:p>
            <a:endParaRPr lang="ru-RU" sz="1800" b="1" dirty="0"/>
          </a:p>
        </p:txBody>
      </p:sp>
      <p:sp>
        <p:nvSpPr>
          <p:cNvPr id="2" name="Прямоугольник 1"/>
          <p:cNvSpPr/>
          <p:nvPr/>
        </p:nvSpPr>
        <p:spPr>
          <a:xfrm>
            <a:off x="61094" y="457508"/>
            <a:ext cx="3964871" cy="523220"/>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r>
              <a:rPr lang="ru-RU" sz="2800" b="1" i="1" dirty="0" smtClean="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 </a:t>
            </a:r>
            <a:r>
              <a:rPr lang="ru-RU" sz="2800" b="1" dirty="0" smtClean="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3.Добрые </a:t>
            </a:r>
            <a:r>
              <a:rPr lang="ru-RU" sz="28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волшебники</a:t>
            </a:r>
          </a:p>
        </p:txBody>
      </p:sp>
    </p:spTree>
    <p:extLst>
      <p:ext uri="{BB962C8B-B14F-4D97-AF65-F5344CB8AC3E}">
        <p14:creationId xmlns:p14="http://schemas.microsoft.com/office/powerpoint/2010/main" val="418246333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855468"/>
            <a:ext cx="8352928" cy="2429516"/>
          </a:xfrm>
          <a:ln/>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0" indent="0">
              <a:buNone/>
            </a:pPr>
            <a:endParaRPr lang="ru-RU" sz="2000" dirty="0">
              <a:latin typeface="Times New Roman" pitchFamily="18" charset="0"/>
              <a:cs typeface="Times New Roman" pitchFamily="18" charset="0"/>
            </a:endParaRPr>
          </a:p>
          <a:p>
            <a:pPr marL="0" indent="0" algn="just">
              <a:buNone/>
            </a:pPr>
            <a:r>
              <a:rPr lang="ru-RU" sz="2000" dirty="0" smtClean="0">
                <a:latin typeface="Times New Roman" pitchFamily="18" charset="0"/>
                <a:cs typeface="Times New Roman" pitchFamily="18" charset="0"/>
              </a:rPr>
              <a:t>	</a:t>
            </a:r>
            <a:r>
              <a:rPr lang="ru-RU" sz="44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Сидя </a:t>
            </a:r>
            <a:r>
              <a:rPr lang="ru-RU" sz="4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в кругу, дети берутся за руки. Глядя в глаза соседу, надо сказать ему несколько добрых слов, за что-то похвалить. Принимающий комплимент кивает головой и говорит: «Спасибо, мне очень приятно!» Затем он дарит комплимент своему соседу. Упражнение проводится по кругу.</a:t>
            </a:r>
          </a:p>
          <a:p>
            <a:pPr marL="0" indent="0">
              <a:buNone/>
            </a:pPr>
            <a:endParaRPr lang="ru-RU" dirty="0"/>
          </a:p>
        </p:txBody>
      </p:sp>
      <p:sp>
        <p:nvSpPr>
          <p:cNvPr id="2" name="Прямоугольник 1"/>
          <p:cNvSpPr/>
          <p:nvPr/>
        </p:nvSpPr>
        <p:spPr>
          <a:xfrm>
            <a:off x="2946858" y="270694"/>
            <a:ext cx="3186257" cy="58477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32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4.Комплименты</a:t>
            </a:r>
          </a:p>
        </p:txBody>
      </p:sp>
    </p:spTree>
    <p:extLst>
      <p:ext uri="{BB962C8B-B14F-4D97-AF65-F5344CB8AC3E}">
        <p14:creationId xmlns:p14="http://schemas.microsoft.com/office/powerpoint/2010/main" val="969043961"/>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16481" y="908720"/>
            <a:ext cx="4536504" cy="4824536"/>
          </a:xfrm>
          <a:ln/>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buNone/>
            </a:pPr>
            <a:endParaRPr lang="ru-RU" sz="2000" dirty="0">
              <a:latin typeface="Times New Roman" pitchFamily="18" charset="0"/>
              <a:cs typeface="Times New Roman" pitchFamily="18" charset="0"/>
            </a:endParaRPr>
          </a:p>
          <a:p>
            <a:pPr marL="0" indent="0" algn="just">
              <a:buNone/>
            </a:pPr>
            <a:r>
              <a:rPr lang="ru-RU" sz="2000" dirty="0" smtClean="0">
                <a:latin typeface="Times New Roman" pitchFamily="18" charset="0"/>
                <a:cs typeface="Times New Roman" pitchFamily="18" charset="0"/>
              </a:rPr>
              <a:t>	</a:t>
            </a:r>
            <a:r>
              <a:rPr lang="ru-RU" sz="24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Воспитатель</a:t>
            </a:r>
            <a:r>
              <a:rPr lang="ru-RU" sz="2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 «У меня есть волшебные очки, в которые можно разглядеть только хорошее, что есть в человеке, даже то, что человек иногда прячет от всех. Пусть каждый из вас примерит эти очки, посмотрит на других ребят и постарается увидеть как можно больше хорошего в каждом, может быть, даже то, чего раньше не замечал».</a:t>
            </a:r>
          </a:p>
          <a:p>
            <a:pPr marL="0" indent="0">
              <a:buNone/>
            </a:pPr>
            <a:endParaRPr lang="ru-RU" dirty="0"/>
          </a:p>
        </p:txBody>
      </p:sp>
      <p:sp>
        <p:nvSpPr>
          <p:cNvPr id="2" name="Прямоугольник 1"/>
          <p:cNvSpPr/>
          <p:nvPr/>
        </p:nvSpPr>
        <p:spPr>
          <a:xfrm>
            <a:off x="4746607" y="908720"/>
            <a:ext cx="3619902" cy="58477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32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5.Волшебные очки</a:t>
            </a:r>
          </a:p>
        </p:txBody>
      </p:sp>
    </p:spTree>
    <p:extLst>
      <p:ext uri="{BB962C8B-B14F-4D97-AF65-F5344CB8AC3E}">
        <p14:creationId xmlns:p14="http://schemas.microsoft.com/office/powerpoint/2010/main" val="1487772017"/>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62279" y="908720"/>
            <a:ext cx="7200799" cy="1656184"/>
          </a:xfrm>
          <a:ln/>
        </p:spPr>
        <p:style>
          <a:lnRef idx="2">
            <a:schemeClr val="accent3"/>
          </a:lnRef>
          <a:fillRef idx="1">
            <a:schemeClr val="lt1"/>
          </a:fillRef>
          <a:effectRef idx="0">
            <a:schemeClr val="accent3"/>
          </a:effectRef>
          <a:fontRef idx="minor">
            <a:schemeClr val="dk1"/>
          </a:fontRef>
        </p:style>
        <p:txBody>
          <a:bodyPr>
            <a:normAutofit fontScale="32500" lnSpcReduction="20000"/>
          </a:bodyPr>
          <a:lstStyle/>
          <a:p>
            <a:pPr marL="0" indent="0">
              <a:buNone/>
            </a:pPr>
            <a:endParaRPr lang="ru-RU" sz="2000" dirty="0">
              <a:latin typeface="Times New Roman" pitchFamily="18" charset="0"/>
              <a:cs typeface="Times New Roman" pitchFamily="18" charset="0"/>
            </a:endParaRPr>
          </a:p>
          <a:p>
            <a:pPr marL="0" indent="0" algn="ctr">
              <a:lnSpc>
                <a:spcPts val="2400"/>
              </a:lnSpc>
              <a:spcBef>
                <a:spcPts val="0"/>
              </a:spcBef>
              <a:spcAft>
                <a:spcPts val="0"/>
              </a:spcAft>
              <a:buNone/>
            </a:pPr>
            <a:r>
              <a:rPr lang="ru-RU" sz="2000" dirty="0" smtClean="0">
                <a:latin typeface="Times New Roman" pitchFamily="18" charset="0"/>
                <a:cs typeface="Times New Roman" pitchFamily="18" charset="0"/>
              </a:rPr>
              <a:t>	</a:t>
            </a:r>
            <a:r>
              <a:rPr lang="ru-RU" sz="74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Дети </a:t>
            </a:r>
            <a:r>
              <a:rPr lang="ru-RU" sz="7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сидят в кругу. Воспитатель: «Сейчас мы проведем с вами конкурс хвастунов. Выигрывает тот, кто лучше похвастается. Хвастаться мы будем не собой, а своим соседом».</a:t>
            </a:r>
          </a:p>
          <a:p>
            <a:pPr marL="0" indent="0" algn="ctr">
              <a:buNone/>
            </a:pPr>
            <a:endParaRPr lang="ru-RU" sz="7400" dirty="0">
              <a:solidFill>
                <a:schemeClr val="accent6">
                  <a:lumMod val="50000"/>
                </a:schemeClr>
              </a:solidFill>
              <a:latin typeface="Cambria Math" panose="02040503050406030204" pitchFamily="18" charset="0"/>
              <a:ea typeface="Cambria Math" panose="02040503050406030204" pitchFamily="18" charset="0"/>
            </a:endParaRPr>
          </a:p>
        </p:txBody>
      </p:sp>
      <p:sp>
        <p:nvSpPr>
          <p:cNvPr id="2" name="Прямоугольник 1"/>
          <p:cNvSpPr/>
          <p:nvPr/>
        </p:nvSpPr>
        <p:spPr>
          <a:xfrm>
            <a:off x="2555776" y="385500"/>
            <a:ext cx="3911449" cy="523220"/>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r>
              <a:rPr lang="ru-RU" sz="28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6.Конкурс хвастунов</a:t>
            </a:r>
          </a:p>
        </p:txBody>
      </p:sp>
    </p:spTree>
    <p:extLst>
      <p:ext uri="{BB962C8B-B14F-4D97-AF65-F5344CB8AC3E}">
        <p14:creationId xmlns:p14="http://schemas.microsoft.com/office/powerpoint/2010/main" val="115159155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701407"/>
            <a:ext cx="8229600" cy="2116832"/>
          </a:xfrm>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indent="0">
              <a:buNone/>
            </a:pPr>
            <a:endParaRPr lang="ru-RU" sz="2000" dirty="0">
              <a:latin typeface="Times New Roman" pitchFamily="18" charset="0"/>
              <a:cs typeface="Times New Roman" pitchFamily="18" charset="0"/>
            </a:endParaRPr>
          </a:p>
          <a:p>
            <a:pPr marL="0" indent="0" algn="ctr">
              <a:buNone/>
            </a:pPr>
            <a:r>
              <a:rPr lang="ru-RU" sz="2000" dirty="0" smtClean="0">
                <a:latin typeface="Times New Roman" pitchFamily="18" charset="0"/>
                <a:cs typeface="Times New Roman" pitchFamily="18" charset="0"/>
              </a:rPr>
              <a:t>	</a:t>
            </a:r>
            <a:r>
              <a:rPr lang="ru-RU" sz="24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Дети </a:t>
            </a:r>
            <a:r>
              <a:rPr lang="ru-RU" sz="2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сидят в кругу. </a:t>
            </a:r>
            <a:r>
              <a:rPr lang="ru-RU" sz="24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 Воспитатель</a:t>
            </a:r>
            <a:r>
              <a:rPr lang="ru-RU" sz="2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 «Пусть каждый подойдет к Царевне </a:t>
            </a:r>
            <a:r>
              <a:rPr lang="ru-RU" sz="2400" b="1" dirty="0" err="1">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Несмеяне</a:t>
            </a:r>
            <a:r>
              <a:rPr lang="ru-RU" sz="24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 и постарается утешить ее и рассмешить. Царевна изо всех сил будет стараться не рассмеяться. Выигрывает тот, кто сможет вызвать улыбку царевны». Затем дети меняются ролями.</a:t>
            </a:r>
          </a:p>
          <a:p>
            <a:endParaRPr lang="ru-RU" dirty="0"/>
          </a:p>
        </p:txBody>
      </p:sp>
      <p:sp>
        <p:nvSpPr>
          <p:cNvPr id="2" name="Прямоугольник 1"/>
          <p:cNvSpPr/>
          <p:nvPr/>
        </p:nvSpPr>
        <p:spPr>
          <a:xfrm>
            <a:off x="2627610" y="116632"/>
            <a:ext cx="3909468" cy="58477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3200" b="1" i="1" dirty="0">
                <a:solidFill>
                  <a:schemeClr val="accent6">
                    <a:lumMod val="50000"/>
                  </a:schemeClr>
                </a:solidFill>
                <a:latin typeface="Times New Roman" pitchFamily="18" charset="0"/>
                <a:cs typeface="Times New Roman" pitchFamily="18" charset="0"/>
              </a:rPr>
              <a:t>7.Царевна </a:t>
            </a:r>
            <a:r>
              <a:rPr lang="ru-RU" sz="3200" b="1" i="1" dirty="0" err="1">
                <a:solidFill>
                  <a:schemeClr val="accent6">
                    <a:lumMod val="50000"/>
                  </a:schemeClr>
                </a:solidFill>
                <a:latin typeface="Times New Roman" pitchFamily="18" charset="0"/>
                <a:cs typeface="Times New Roman" pitchFamily="18" charset="0"/>
              </a:rPr>
              <a:t>Несмеяна</a:t>
            </a:r>
            <a:endParaRPr lang="ru-RU" sz="3200" b="1" i="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91007548"/>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863059" y="476672"/>
            <a:ext cx="3816424" cy="5904655"/>
          </a:xfrm>
          <a:ln/>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buNone/>
            </a:pPr>
            <a:endParaRPr lang="ru-RU" sz="2000" b="1" dirty="0">
              <a:solidFill>
                <a:schemeClr val="accent6">
                  <a:lumMod val="50000"/>
                </a:schemeClr>
              </a:solidFill>
              <a:latin typeface="Times New Roman" pitchFamily="18" charset="0"/>
              <a:cs typeface="Times New Roman" pitchFamily="18" charset="0"/>
            </a:endParaRPr>
          </a:p>
          <a:p>
            <a:pPr marL="0" indent="0" algn="just">
              <a:buNone/>
            </a:pPr>
            <a:r>
              <a:rPr lang="ru-RU" sz="2000" b="1" dirty="0" smtClean="0">
                <a:solidFill>
                  <a:schemeClr val="accent6">
                    <a:lumMod val="50000"/>
                  </a:schemeClr>
                </a:solidFill>
                <a:latin typeface="Times New Roman" pitchFamily="18" charset="0"/>
                <a:cs typeface="Times New Roman" pitchFamily="18" charset="0"/>
              </a:rPr>
              <a:t>	</a:t>
            </a:r>
            <a:r>
              <a:rPr lang="ru-RU" sz="2000" b="1" dirty="0" smtClean="0">
                <a:solidFill>
                  <a:schemeClr val="accent2">
                    <a:lumMod val="50000"/>
                  </a:schemeClr>
                </a:solidFill>
                <a:latin typeface="Times New Roman" pitchFamily="18" charset="0"/>
                <a:cs typeface="Times New Roman" pitchFamily="18" charset="0"/>
              </a:rPr>
              <a:t>Дети </a:t>
            </a:r>
            <a:r>
              <a:rPr lang="ru-RU" sz="2000" b="1" dirty="0">
                <a:solidFill>
                  <a:schemeClr val="accent2">
                    <a:lumMod val="50000"/>
                  </a:schemeClr>
                </a:solidFill>
                <a:latin typeface="Times New Roman" pitchFamily="18" charset="0"/>
                <a:cs typeface="Times New Roman" pitchFamily="18" charset="0"/>
              </a:rPr>
              <a:t>сидят в кругу. «Вы знаете о том, что короли могут все? Давайте представим себе, что бы мы подарили своему соседу, если бы мы были королями. Придумали? Тогда пусть каждый по кругу скажет, какой подарок он бы сделал. Начинайте со слов: «Если бы я был королем, то подарил бы тебе...».  Да, кстати, не забудьте поблагодарить короля за подарок, ведь только после этого вы сами сможете стать королем и подарить своему соседу ваш собственный подарок».</a:t>
            </a:r>
          </a:p>
          <a:p>
            <a:pPr marL="0" indent="0">
              <a:buNone/>
            </a:pPr>
            <a:endParaRPr lang="ru-RU" b="1" dirty="0">
              <a:solidFill>
                <a:schemeClr val="accent6">
                  <a:lumMod val="50000"/>
                </a:schemeClr>
              </a:solidFill>
            </a:endParaRPr>
          </a:p>
        </p:txBody>
      </p:sp>
      <p:sp>
        <p:nvSpPr>
          <p:cNvPr id="2" name="Прямоугольник 1"/>
          <p:cNvSpPr/>
          <p:nvPr/>
        </p:nvSpPr>
        <p:spPr>
          <a:xfrm>
            <a:off x="611560" y="476672"/>
            <a:ext cx="3712811" cy="46166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400" b="1" dirty="0">
                <a:solidFill>
                  <a:schemeClr val="accent6">
                    <a:lumMod val="50000"/>
                  </a:schemeClr>
                </a:solidFill>
                <a:latin typeface="Times New Roman" pitchFamily="18" charset="0"/>
                <a:cs typeface="Times New Roman" pitchFamily="18" charset="0"/>
              </a:rPr>
              <a:t>8.Если бы я был королем</a:t>
            </a:r>
          </a:p>
        </p:txBody>
      </p:sp>
    </p:spTree>
    <p:extLst>
      <p:ext uri="{BB962C8B-B14F-4D97-AF65-F5344CB8AC3E}">
        <p14:creationId xmlns:p14="http://schemas.microsoft.com/office/powerpoint/2010/main" val="256804867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7376"/>
            <a:ext cx="8496944" cy="1524000"/>
          </a:xfrm>
          <a:ln/>
        </p:spPr>
        <p:style>
          <a:lnRef idx="2">
            <a:schemeClr val="accent1"/>
          </a:lnRef>
          <a:fillRef idx="1">
            <a:schemeClr val="lt1"/>
          </a:fillRef>
          <a:effectRef idx="0">
            <a:schemeClr val="accent1"/>
          </a:effectRef>
          <a:fontRef idx="minor">
            <a:schemeClr val="dk1"/>
          </a:fontRef>
        </p:style>
        <p:txBody>
          <a:bodyPr>
            <a:noAutofit/>
          </a:bodyPr>
          <a:lstStyle/>
          <a:p>
            <a:pPr algn="ctr"/>
            <a:r>
              <a:rPr lang="ru-RU" sz="2400" b="1" dirty="0">
                <a:solidFill>
                  <a:schemeClr val="accent1">
                    <a:lumMod val="75000"/>
                  </a:schemeClr>
                </a:solidFill>
              </a:rPr>
              <a:t>«Если я чем-то на тебя не похож, я этим вовсе не оскорбляю тебя, а, напротив, одаряю».</a:t>
            </a:r>
            <a:br>
              <a:rPr lang="ru-RU" sz="2400" b="1" dirty="0">
                <a:solidFill>
                  <a:schemeClr val="accent1">
                    <a:lumMod val="75000"/>
                  </a:schemeClr>
                </a:solidFill>
              </a:rPr>
            </a:br>
            <a:r>
              <a:rPr lang="ru-RU" sz="2400" b="1" i="1" dirty="0">
                <a:solidFill>
                  <a:schemeClr val="accent1">
                    <a:lumMod val="75000"/>
                  </a:schemeClr>
                </a:solidFill>
              </a:rPr>
              <a:t>Антуан де Сент-Экзюпери</a:t>
            </a:r>
            <a:endParaRPr lang="ru-RU" sz="2400" b="1" dirty="0">
              <a:solidFill>
                <a:schemeClr val="accent1">
                  <a:lumMod val="75000"/>
                </a:schemeClr>
              </a:solidFill>
            </a:endParaRPr>
          </a:p>
        </p:txBody>
      </p:sp>
      <p:sp>
        <p:nvSpPr>
          <p:cNvPr id="9" name="Прямоугольник 8"/>
          <p:cNvSpPr/>
          <p:nvPr/>
        </p:nvSpPr>
        <p:spPr>
          <a:xfrm>
            <a:off x="756645" y="1663926"/>
            <a:ext cx="7848872" cy="415498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just"/>
            <a:r>
              <a:rPr lang="ru-RU" sz="2400" dirty="0">
                <a:latin typeface="+mj-lt"/>
                <a:ea typeface="+mj-ea"/>
                <a:cs typeface="+mj-cs"/>
              </a:rPr>
              <a:t> </a:t>
            </a:r>
            <a:r>
              <a:rPr lang="ru-RU" sz="2000" b="1" dirty="0">
                <a:solidFill>
                  <a:srgbClr val="002060"/>
                </a:solidFill>
                <a:latin typeface="+mj-lt"/>
                <a:ea typeface="+mj-ea"/>
                <a:cs typeface="+mj-cs"/>
              </a:rPr>
              <a:t>Дети с ограниченными возможностями здоровья (ОВЗ) - это дети, имеющие различные отклонения психического или физического плана, которые обусловливают нарушения общего развития, не позволяющие детям вести полноценную жизнь. Синонимами данного понятия могут выступать следующие определения таких детей: "дети с проблемами", "дети с особыми нуждами", "нетипичные дети", "дети с трудностями в обучении", "аномальные дети", "исключительные дети". Таким образом, детьми с ограниченными возможностями здоровья можно считать детей с нарушением психофизического развития, нуждающихся в специальном (коррекционном) обучении и воспитании.</a:t>
            </a:r>
          </a:p>
        </p:txBody>
      </p:sp>
    </p:spTree>
    <p:extLst>
      <p:ext uri="{BB962C8B-B14F-4D97-AF65-F5344CB8AC3E}">
        <p14:creationId xmlns:p14="http://schemas.microsoft.com/office/powerpoint/2010/main" val="4017275527"/>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692696"/>
            <a:ext cx="5040559" cy="5400600"/>
          </a:xfrm>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indent="0">
              <a:buNone/>
            </a:pPr>
            <a:endParaRPr lang="ru-RU" sz="2000" dirty="0">
              <a:latin typeface="Times New Roman" pitchFamily="18" charset="0"/>
              <a:cs typeface="Times New Roman" pitchFamily="18" charset="0"/>
            </a:endParaRPr>
          </a:p>
          <a:p>
            <a:pPr marL="0" indent="0" algn="just">
              <a:buNone/>
            </a:pPr>
            <a:r>
              <a:rPr lang="ru-RU" sz="2000" b="1" dirty="0" smtClean="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	</a:t>
            </a:r>
            <a:r>
              <a:rPr lang="ru-RU" sz="22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Группа </a:t>
            </a:r>
            <a:r>
              <a:rPr lang="ru-RU" sz="22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делится на две подгруппы. «Если цветы, которые стоят в вашей группе, долго не поливать водой — они завянут. Но сегодня мы с вами от­правимся в необыкновенный сад, там растут цветы, которым не надо воды. Они увядают и вянут, если долго не слышат о себе добрых и ласковых слов. Пусть одна группа будет цветами, которые увяли, потому что их давно не поливали добрыми словами, а другая — садовниками, которых вызвали на помощь погибающим цветам. Садовники должны ходить по саду и обра­щаться к каждому цветку с ласковыми словами, и тогда цветы будут посте­пенно оживать и распускаться. Потом мы поменяемся ролями».</a:t>
            </a:r>
          </a:p>
          <a:p>
            <a:pPr marL="0" indent="0">
              <a:buNone/>
            </a:pPr>
            <a:endParaRPr lang="ru-RU" dirty="0"/>
          </a:p>
        </p:txBody>
      </p:sp>
      <p:sp>
        <p:nvSpPr>
          <p:cNvPr id="2" name="Прямоугольник 1"/>
          <p:cNvSpPr/>
          <p:nvPr/>
        </p:nvSpPr>
        <p:spPr>
          <a:xfrm>
            <a:off x="5220071" y="332656"/>
            <a:ext cx="3541581" cy="523220"/>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r>
              <a:rPr lang="ru-RU" sz="28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9.Садовники и цветы</a:t>
            </a:r>
          </a:p>
        </p:txBody>
      </p:sp>
    </p:spTree>
    <p:extLst>
      <p:ext uri="{BB962C8B-B14F-4D97-AF65-F5344CB8AC3E}">
        <p14:creationId xmlns:p14="http://schemas.microsoft.com/office/powerpoint/2010/main" val="1135716864"/>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827584" y="1412776"/>
            <a:ext cx="7169635" cy="2509739"/>
          </a:xfrm>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endParaRPr lang="ru-RU" sz="2000" b="1" dirty="0">
              <a:solidFill>
                <a:schemeClr val="accent6">
                  <a:lumMod val="50000"/>
                </a:schemeClr>
              </a:solidFill>
              <a:latin typeface="Times New Roman" pitchFamily="18" charset="0"/>
              <a:cs typeface="Times New Roman" pitchFamily="18" charset="0"/>
            </a:endParaRPr>
          </a:p>
          <a:p>
            <a:pPr marL="0" indent="0" algn="just">
              <a:buNone/>
            </a:pPr>
            <a:r>
              <a:rPr lang="ru-RU" sz="2000" b="1" dirty="0" smtClean="0">
                <a:solidFill>
                  <a:schemeClr val="accent6">
                    <a:lumMod val="50000"/>
                  </a:schemeClr>
                </a:solidFill>
                <a:latin typeface="Times New Roman" pitchFamily="18" charset="0"/>
                <a:cs typeface="Times New Roman" pitchFamily="18" charset="0"/>
              </a:rPr>
              <a:t>	</a:t>
            </a:r>
            <a:r>
              <a:rPr lang="ru-RU" sz="2000" b="1" dirty="0" smtClean="0">
                <a:solidFill>
                  <a:schemeClr val="accent2">
                    <a:lumMod val="50000"/>
                  </a:schemeClr>
                </a:solidFill>
                <a:latin typeface="Times New Roman" pitchFamily="18" charset="0"/>
                <a:cs typeface="Times New Roman" pitchFamily="18" charset="0"/>
              </a:rPr>
              <a:t>«</a:t>
            </a:r>
            <a:r>
              <a:rPr lang="ru-RU" sz="2000" b="1" dirty="0">
                <a:solidFill>
                  <a:schemeClr val="accent2">
                    <a:lumMod val="50000"/>
                  </a:schemeClr>
                </a:solidFill>
                <a:latin typeface="Times New Roman" pitchFamily="18" charset="0"/>
                <a:cs typeface="Times New Roman" pitchFamily="18" charset="0"/>
              </a:rPr>
              <a:t>В каждом человеке есть много прекрасных черт. Давайте подумаем, какими достоинствами обладают ребята </a:t>
            </a:r>
            <a:r>
              <a:rPr lang="ru-RU" sz="2000" b="1" dirty="0" smtClean="0">
                <a:solidFill>
                  <a:schemeClr val="accent2">
                    <a:lumMod val="50000"/>
                  </a:schemeClr>
                </a:solidFill>
                <a:latin typeface="Times New Roman" pitchFamily="18" charset="0"/>
                <a:cs typeface="Times New Roman" pitchFamily="18" charset="0"/>
              </a:rPr>
              <a:t>нашей </a:t>
            </a:r>
            <a:r>
              <a:rPr lang="ru-RU" sz="2000" b="1" dirty="0">
                <a:solidFill>
                  <a:schemeClr val="accent2">
                    <a:lumMod val="50000"/>
                  </a:schemeClr>
                </a:solidFill>
                <a:latin typeface="Times New Roman" pitchFamily="18" charset="0"/>
                <a:cs typeface="Times New Roman" pitchFamily="18" charset="0"/>
              </a:rPr>
              <a:t>группы и в чем вы хотели бы быть на них похожи. Подумали? А теперь по кругу подходите к каждому и говорите ему: «Я хотел бы быть таким же... (умным, добрым, понимающим,    ) как ты».</a:t>
            </a:r>
          </a:p>
          <a:p>
            <a:endParaRPr lang="ru-RU" dirty="0">
              <a:solidFill>
                <a:schemeClr val="accent2">
                  <a:lumMod val="50000"/>
                </a:schemeClr>
              </a:solidFill>
            </a:endParaRPr>
          </a:p>
        </p:txBody>
      </p:sp>
      <p:sp>
        <p:nvSpPr>
          <p:cNvPr id="2" name="Прямоугольник 1"/>
          <p:cNvSpPr/>
          <p:nvPr/>
        </p:nvSpPr>
        <p:spPr>
          <a:xfrm>
            <a:off x="1691680" y="303039"/>
            <a:ext cx="5618974" cy="46166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400" b="1" dirty="0">
                <a:solidFill>
                  <a:schemeClr val="accent6">
                    <a:lumMod val="50000"/>
                  </a:schemeClr>
                </a:solidFill>
                <a:latin typeface="Times New Roman" pitchFamily="18" charset="0"/>
                <a:cs typeface="Times New Roman" pitchFamily="18" charset="0"/>
              </a:rPr>
              <a:t>10.Я бы хотел быть таким же, как ты...</a:t>
            </a:r>
          </a:p>
        </p:txBody>
      </p:sp>
    </p:spTree>
    <p:extLst>
      <p:ext uri="{BB962C8B-B14F-4D97-AF65-F5344CB8AC3E}">
        <p14:creationId xmlns:p14="http://schemas.microsoft.com/office/powerpoint/2010/main" val="1476291385"/>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19" y="1268760"/>
            <a:ext cx="8424936" cy="2664296"/>
          </a:xfrm>
          <a:ln/>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marL="0" indent="0">
              <a:buNone/>
            </a:pPr>
            <a:endParaRPr lang="ru-RU" sz="2000" dirty="0">
              <a:latin typeface="Times New Roman" pitchFamily="18" charset="0"/>
              <a:cs typeface="Times New Roman" pitchFamily="18" charset="0"/>
            </a:endParaRPr>
          </a:p>
          <a:p>
            <a:pPr marL="0" indent="0" algn="just">
              <a:lnSpc>
                <a:spcPct val="120000"/>
              </a:lnSpc>
              <a:buNone/>
            </a:pPr>
            <a:r>
              <a:rPr lang="ru-RU" sz="2000" dirty="0" smtClean="0">
                <a:latin typeface="Times New Roman" pitchFamily="18" charset="0"/>
                <a:cs typeface="Times New Roman" pitchFamily="18" charset="0"/>
              </a:rPr>
              <a:t>	</a:t>
            </a:r>
            <a:r>
              <a:rPr lang="ru-RU" sz="32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a:t>
            </a:r>
            <a:r>
              <a:rPr lang="ru-RU" sz="32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Как часто мы обижаем друг друга и даже не замечаем этого. А если и замечаем, то не всегда извиняемся. А ведь это так важно! Давайте сегодня попросим друг у друга прощения, даже если не за что. На всякий случай. Ведь лучше лишний раз извиниться, чем лишний раз обидеть. Согласны? Тогда сделайте два круга — внешний и внутренний и встаньте друг к другу лицом (воспитатель помогает детям встать, образовав два круга). И попросите друг у друга прощения. А когда попросите, обнимитесь в знак вечного примирения. После этого поменяйтесь партнерами  и так по кругу».</a:t>
            </a:r>
          </a:p>
          <a:p>
            <a:endParaRPr lang="ru-RU" dirty="0"/>
          </a:p>
        </p:txBody>
      </p:sp>
      <p:sp>
        <p:nvSpPr>
          <p:cNvPr id="2" name="Прямоугольник 1"/>
          <p:cNvSpPr/>
          <p:nvPr/>
        </p:nvSpPr>
        <p:spPr>
          <a:xfrm>
            <a:off x="2881375" y="116632"/>
            <a:ext cx="3165225" cy="523220"/>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800" b="1" dirty="0">
                <a:solidFill>
                  <a:schemeClr val="accent6">
                    <a:lumMod val="50000"/>
                  </a:schemeClr>
                </a:solidFill>
                <a:latin typeface="Times New Roman" pitchFamily="18" charset="0"/>
                <a:cs typeface="Times New Roman" pitchFamily="18" charset="0"/>
              </a:rPr>
              <a:t>11.День прощения</a:t>
            </a:r>
          </a:p>
        </p:txBody>
      </p:sp>
    </p:spTree>
    <p:extLst>
      <p:ext uri="{BB962C8B-B14F-4D97-AF65-F5344CB8AC3E}">
        <p14:creationId xmlns:p14="http://schemas.microsoft.com/office/powerpoint/2010/main" val="3358546554"/>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620688"/>
            <a:ext cx="5544616" cy="5976664"/>
          </a:xfrm>
          <a:ln/>
        </p:spPr>
        <p:style>
          <a:lnRef idx="2">
            <a:schemeClr val="accent3"/>
          </a:lnRef>
          <a:fillRef idx="1">
            <a:schemeClr val="lt1"/>
          </a:fillRef>
          <a:effectRef idx="0">
            <a:schemeClr val="accent3"/>
          </a:effectRef>
          <a:fontRef idx="minor">
            <a:schemeClr val="dk1"/>
          </a:fontRef>
        </p:style>
        <p:txBody>
          <a:bodyPr>
            <a:noAutofit/>
          </a:bodyPr>
          <a:lstStyle/>
          <a:p>
            <a:pPr marL="0" indent="0" algn="ctr">
              <a:lnSpc>
                <a:spcPct val="150000"/>
              </a:lnSpc>
              <a:buNone/>
            </a:pPr>
            <a:r>
              <a:rPr lang="ru-RU" sz="20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Сегодня </a:t>
            </a:r>
            <a:r>
              <a:rPr lang="ru-RU"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в нашей группе объявляется праздник вежливости! Вежливые люди отличаются тем, что никогда не забывают благодарить окружающих. Сейчас у каждого из вас появится шанс проявить свою вежливость и по­благодарить других ребят за что-нибудь. Вы можете подходить к кому хо­тите и говорить: «Спасибо тебе за то, что ты...». Вот увидите, благодарить других за что-нибудь — это очень приятно. Постарайтесь никого не забыть и подойти к каждому, ведь истинно вежливые люди еще и очень вниматель­ны. Готовы? Тогда начинаем».</a:t>
            </a:r>
          </a:p>
        </p:txBody>
      </p:sp>
      <p:sp>
        <p:nvSpPr>
          <p:cNvPr id="2" name="Прямоугольник 1"/>
          <p:cNvSpPr/>
          <p:nvPr/>
        </p:nvSpPr>
        <p:spPr>
          <a:xfrm>
            <a:off x="5292080" y="389855"/>
            <a:ext cx="3677930" cy="46166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400" b="1" dirty="0">
                <a:solidFill>
                  <a:schemeClr val="accent6">
                    <a:lumMod val="50000"/>
                  </a:schemeClr>
                </a:solidFill>
                <a:latin typeface="Times New Roman" pitchFamily="18" charset="0"/>
                <a:cs typeface="Times New Roman" pitchFamily="18" charset="0"/>
              </a:rPr>
              <a:t>12.Праздник вежливости</a:t>
            </a:r>
          </a:p>
        </p:txBody>
      </p:sp>
    </p:spTree>
    <p:extLst>
      <p:ext uri="{BB962C8B-B14F-4D97-AF65-F5344CB8AC3E}">
        <p14:creationId xmlns:p14="http://schemas.microsoft.com/office/powerpoint/2010/main" val="1544790635"/>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7" y="1052736"/>
            <a:ext cx="8424936" cy="2016224"/>
          </a:xfrm>
          <a:ln/>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r>
              <a:rPr lang="ru-RU" sz="20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Дети </a:t>
            </a:r>
            <a:r>
              <a:rPr lang="ru-RU"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разбиваются на пары. «Сегодня мы с вами будем рисовать открытки в подарок друг другу. Нарисуйте открытку своему партнеру. Она должна быть очень красивая, нежная и добрая. Когда открытка будет готова, я подойду к каждому из вас, и вы продиктуете добрые слова и пожелания вашему другу, а потом подарите ему открытку».</a:t>
            </a:r>
          </a:p>
          <a:p>
            <a:pPr marL="0" indent="0">
              <a:buNone/>
            </a:pPr>
            <a:endParaRPr lang="ru-RU" dirty="0"/>
          </a:p>
        </p:txBody>
      </p:sp>
      <p:sp>
        <p:nvSpPr>
          <p:cNvPr id="2" name="Прямоугольник 1"/>
          <p:cNvSpPr/>
          <p:nvPr/>
        </p:nvSpPr>
        <p:spPr>
          <a:xfrm>
            <a:off x="2780162" y="255341"/>
            <a:ext cx="3511667" cy="46166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400" b="1" dirty="0">
                <a:solidFill>
                  <a:schemeClr val="accent6">
                    <a:lumMod val="50000"/>
                  </a:schemeClr>
                </a:solidFill>
                <a:latin typeface="Cambria Math" panose="02040503050406030204" pitchFamily="18" charset="0"/>
                <a:ea typeface="Cambria Math" panose="02040503050406030204" pitchFamily="18" charset="0"/>
                <a:cs typeface="Times New Roman" pitchFamily="18" charset="0"/>
              </a:rPr>
              <a:t>13.Открытки в подарок</a:t>
            </a:r>
          </a:p>
        </p:txBody>
      </p:sp>
    </p:spTree>
    <p:extLst>
      <p:ext uri="{BB962C8B-B14F-4D97-AF65-F5344CB8AC3E}">
        <p14:creationId xmlns:p14="http://schemas.microsoft.com/office/powerpoint/2010/main" val="2042204496"/>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1052736"/>
            <a:ext cx="8312298" cy="3140456"/>
          </a:xfrm>
          <a:ln/>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0" indent="0" algn="just">
              <a:buNone/>
            </a:pPr>
            <a:endParaRPr lang="ru-RU" sz="2200" b="1" dirty="0" smtClean="0">
              <a:solidFill>
                <a:schemeClr val="accent6">
                  <a:lumMod val="50000"/>
                </a:schemeClr>
              </a:solidFill>
              <a:latin typeface="Times New Roman" pitchFamily="18" charset="0"/>
              <a:cs typeface="Times New Roman" pitchFamily="18" charset="0"/>
            </a:endParaRPr>
          </a:p>
          <a:p>
            <a:pPr marL="0" indent="0" algn="just">
              <a:buNone/>
            </a:pPr>
            <a:r>
              <a:rPr lang="ru-RU" sz="2300" b="1" dirty="0" smtClean="0">
                <a:solidFill>
                  <a:schemeClr val="accent2">
                    <a:lumMod val="50000"/>
                  </a:schemeClr>
                </a:solidFill>
                <a:latin typeface="Times New Roman" pitchFamily="18" charset="0"/>
                <a:cs typeface="Times New Roman" pitchFamily="18" charset="0"/>
              </a:rPr>
              <a:t>Дети </a:t>
            </a:r>
            <a:r>
              <a:rPr lang="ru-RU" sz="2300" b="1" dirty="0">
                <a:solidFill>
                  <a:schemeClr val="accent2">
                    <a:lumMod val="50000"/>
                  </a:schemeClr>
                </a:solidFill>
                <a:latin typeface="Times New Roman" pitchFamily="18" charset="0"/>
                <a:cs typeface="Times New Roman" pitchFamily="18" charset="0"/>
              </a:rPr>
              <a:t>сидят в кругу. У каждого — набор пластилина. «Сегодня мы с вами будем делать ожерелья друг для друга. Сначала каждый из вас сделает столько бусинок, сколько человек в нашей группе, а потом мы </a:t>
            </a:r>
            <a:r>
              <a:rPr lang="ru-RU" sz="2300" b="1" dirty="0" smtClean="0">
                <a:solidFill>
                  <a:schemeClr val="accent2">
                    <a:lumMod val="50000"/>
                  </a:schemeClr>
                </a:solidFill>
                <a:latin typeface="Times New Roman" pitchFamily="18" charset="0"/>
                <a:cs typeface="Times New Roman" pitchFamily="18" charset="0"/>
              </a:rPr>
              <a:t>будем нанизать</a:t>
            </a:r>
            <a:r>
              <a:rPr lang="ru-RU" sz="2300" b="1" dirty="0" smtClean="0">
                <a:solidFill>
                  <a:schemeClr val="accent2">
                    <a:lumMod val="50000"/>
                  </a:schemeClr>
                </a:solidFill>
                <a:latin typeface="Times New Roman" pitchFamily="18" charset="0"/>
                <a:cs typeface="Times New Roman" pitchFamily="18" charset="0"/>
              </a:rPr>
              <a:t> </a:t>
            </a:r>
            <a:r>
              <a:rPr lang="ru-RU" sz="2300" b="1" dirty="0">
                <a:solidFill>
                  <a:schemeClr val="accent2">
                    <a:lumMod val="50000"/>
                  </a:schemeClr>
                </a:solidFill>
                <a:latin typeface="Times New Roman" pitchFamily="18" charset="0"/>
                <a:cs typeface="Times New Roman" pitchFamily="18" charset="0"/>
              </a:rPr>
              <a:t>по одной вашей бусинке на ожерелье каждого, так что у каждого из вас будут ожерелья, состоящие из бусинок, которые сделали все ваши друзья, а ваши бусинки будут в ожерельях всех ваших друзей. Но наши ожерелья не про­стые, а волшебные. Нанизывая свою бусинку на ожерелье товарища, вы пожелаете ему что-нибудь, и ваше пожелание обязательно исполнится». Когда все дети сделали нужное количество бусинок, воспитатель вместе с первым ребенком обходит всех детей по кругу и, нанизывая очередную бусинку на нитку с иголкой, говорит свое пожелание. После того как все ожерелья готовы, воспитатель помогает детям надеть их.</a:t>
            </a:r>
          </a:p>
          <a:p>
            <a:pPr marL="0" indent="0">
              <a:buNone/>
            </a:pPr>
            <a:endParaRPr lang="ru-RU" b="1" dirty="0">
              <a:solidFill>
                <a:schemeClr val="accent6">
                  <a:lumMod val="50000"/>
                </a:schemeClr>
              </a:solidFill>
            </a:endParaRPr>
          </a:p>
        </p:txBody>
      </p:sp>
      <p:sp>
        <p:nvSpPr>
          <p:cNvPr id="2" name="Прямоугольник 1"/>
          <p:cNvSpPr/>
          <p:nvPr/>
        </p:nvSpPr>
        <p:spPr>
          <a:xfrm>
            <a:off x="2915816" y="129720"/>
            <a:ext cx="3591304" cy="46166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r>
              <a:rPr lang="ru-RU" sz="2400" b="1" dirty="0">
                <a:solidFill>
                  <a:schemeClr val="accent6">
                    <a:lumMod val="50000"/>
                  </a:schemeClr>
                </a:solidFill>
                <a:latin typeface="Times New Roman" pitchFamily="18" charset="0"/>
                <a:cs typeface="Times New Roman" pitchFamily="18" charset="0"/>
              </a:rPr>
              <a:t>14.Волшебные ожерелья</a:t>
            </a:r>
          </a:p>
        </p:txBody>
      </p:sp>
    </p:spTree>
    <p:extLst>
      <p:ext uri="{BB962C8B-B14F-4D97-AF65-F5344CB8AC3E}">
        <p14:creationId xmlns:p14="http://schemas.microsoft.com/office/powerpoint/2010/main" val="2254240008"/>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764704"/>
            <a:ext cx="8229600" cy="4464497"/>
          </a:xfrm>
          <a:solidFill>
            <a:schemeClr val="tx2">
              <a:lumMod val="20000"/>
              <a:lumOff val="80000"/>
            </a:schemeClr>
          </a:solidFill>
          <a:ln w="57150">
            <a:solidFill>
              <a:schemeClr val="accent1">
                <a:lumMod val="75000"/>
                <a:alpha val="14000"/>
              </a:schemeClr>
            </a:solidFill>
          </a:ln>
          <a:effectLst>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1500000"/>
            </a:lightRig>
          </a:scene3d>
          <a:sp3d prstMaterial="metal">
            <a:bevelT w="88900" h="88900"/>
          </a:sp3d>
        </p:spPr>
        <p:txBody>
          <a:bodyPr>
            <a:noAutofit/>
          </a:bodyPr>
          <a:lstStyle/>
          <a:p>
            <a:pPr marL="0" indent="0" algn="ctr">
              <a:buNone/>
            </a:pPr>
            <a:r>
              <a:rPr lang="ru-RU" sz="2800" b="1" dirty="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В заключение хотелось бы отметить, что поиск наиболее оптимальных путей, средств, методов для успешной адаптации и интеграции детей с ограниченными возможностями здоровья в общество – это задача всех и каждого. Ведь помочь наполнить черно-белый </a:t>
            </a:r>
            <a:r>
              <a:rPr lang="ru-RU" sz="2800" b="1">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мир </a:t>
            </a:r>
            <a:r>
              <a:rPr lang="ru-RU" sz="2800" b="1" smtClean="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          «</a:t>
            </a:r>
            <a:r>
              <a:rPr lang="ru-RU" sz="2800" b="1" dirty="0">
                <a:solidFill>
                  <a:schemeClr val="accent1">
                    <a:lumMod val="75000"/>
                  </a:schemeClr>
                </a:solidFill>
                <a:latin typeface="Cambria Math" panose="02040503050406030204" pitchFamily="18" charset="0"/>
                <a:ea typeface="Cambria Math" panose="02040503050406030204" pitchFamily="18" charset="0"/>
                <a:cs typeface="Times New Roman" pitchFamily="18" charset="0"/>
              </a:rPr>
              <a:t>особого ребенка» яркими и светлыми тонами можно только совместными усилиями.</a:t>
            </a:r>
          </a:p>
          <a:p>
            <a:pPr algn="ctr"/>
            <a:endParaRPr lang="ru-RU" sz="2800" b="1" dirty="0">
              <a:solidFill>
                <a:schemeClr val="accent1">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4276214"/>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1331640" y="1700808"/>
            <a:ext cx="6300192" cy="3456384"/>
          </a:xfrm>
          <a:prstGeom prst="rect">
            <a:avLst/>
          </a:prstGeom>
          <a:ln w="38100">
            <a:solidFill>
              <a:schemeClr val="tx1"/>
            </a:solidFill>
          </a:ln>
          <a:effectLst>
            <a:reflection blurRad="6350" stA="50000" endA="295" endPos="92000" dist="101600" dir="5400000" sy="-100000" algn="bl" rotWithShape="0"/>
          </a:effectLst>
          <a:scene3d>
            <a:camera prst="orthographicFront">
              <a:rot lat="0" lon="0" rev="0"/>
            </a:camera>
            <a:lightRig rig="contrasting" dir="t">
              <a:rot lat="0" lon="0" rev="7800000"/>
            </a:lightRig>
          </a:scene3d>
          <a:sp3d>
            <a:bevelT w="139700" h="139700"/>
          </a:sp3d>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pPr marL="0" indent="0" algn="ctr">
              <a:buFont typeface="Wingdings 3" panose="05040102010807070707" pitchFamily="18" charset="2"/>
              <a:buNone/>
            </a:pPr>
            <a:r>
              <a:rPr lang="ru-RU" sz="8800" b="1" dirty="0" smtClean="0">
                <a:ln w="13462">
                  <a:solidFill>
                    <a:schemeClr val="bg1"/>
                  </a:solidFill>
                  <a:prstDash val="solid"/>
                </a:ln>
                <a:solidFill>
                  <a:schemeClr val="accent1">
                    <a:lumMod val="60000"/>
                    <a:lumOff val="40000"/>
                  </a:schemeClr>
                </a:solidFill>
                <a:effectLst>
                  <a:outerShdw dist="38100" dir="2700000" algn="bl" rotWithShape="0">
                    <a:schemeClr val="accent5"/>
                  </a:outerShdw>
                </a:effectLst>
                <a:latin typeface="Cambria Math" panose="02040503050406030204" pitchFamily="18" charset="0"/>
                <a:ea typeface="Cambria Math" panose="02040503050406030204" pitchFamily="18" charset="0"/>
              </a:rPr>
              <a:t>Спасибо за внимание</a:t>
            </a:r>
            <a:endParaRPr lang="ru-RU" sz="8800" b="1" dirty="0">
              <a:ln w="13462">
                <a:solidFill>
                  <a:schemeClr val="bg1"/>
                </a:solidFill>
                <a:prstDash val="solid"/>
              </a:ln>
              <a:solidFill>
                <a:schemeClr val="accent1">
                  <a:lumMod val="60000"/>
                  <a:lumOff val="40000"/>
                </a:schemeClr>
              </a:solidFill>
              <a:effectLst>
                <a:outerShdw dist="38100" dir="2700000" algn="bl" rotWithShape="0">
                  <a:schemeClr val="accent5"/>
                </a:outerShdw>
              </a:effectLst>
              <a:latin typeface="Cambria Math" panose="02040503050406030204" pitchFamily="18" charset="0"/>
              <a:ea typeface="Cambria Math" panose="02040503050406030204" pitchFamily="18" charset="0"/>
            </a:endParaRPr>
          </a:p>
        </p:txBody>
      </p:sp>
      <p:sp>
        <p:nvSpPr>
          <p:cNvPr id="6" name="Объект 2"/>
          <p:cNvSpPr txBox="1">
            <a:spLocks/>
          </p:cNvSpPr>
          <p:nvPr/>
        </p:nvSpPr>
        <p:spPr>
          <a:xfrm>
            <a:off x="1335927" y="1700808"/>
            <a:ext cx="6300192" cy="3456384"/>
          </a:xfrm>
          <a:prstGeom prst="rect">
            <a:avLst/>
          </a:prstGeom>
          <a:ln w="38100">
            <a:solidFill>
              <a:schemeClr val="tx1"/>
            </a:solidFill>
          </a:ln>
          <a:effectLst>
            <a:reflection blurRad="6350" stA="50000" endA="295" endPos="92000" dist="101600" dir="5400000" sy="-100000" algn="bl" rotWithShape="0"/>
          </a:effectLst>
          <a:scene3d>
            <a:camera prst="orthographicFront">
              <a:rot lat="0" lon="0" rev="0"/>
            </a:camera>
            <a:lightRig rig="contrasting" dir="t">
              <a:rot lat="0" lon="0" rev="7800000"/>
            </a:lightRig>
          </a:scene3d>
          <a:sp3d>
            <a:bevelT w="139700" h="139700"/>
          </a:sp3d>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pPr marL="0" indent="0" algn="ctr">
              <a:buFont typeface="Wingdings 3" panose="05040102010807070707" pitchFamily="18" charset="2"/>
              <a:buNone/>
            </a:pPr>
            <a:r>
              <a:rPr lang="ru-RU" sz="8800" b="1" dirty="0" smtClean="0">
                <a:ln w="13462">
                  <a:solidFill>
                    <a:schemeClr val="bg1"/>
                  </a:solidFill>
                  <a:prstDash val="solid"/>
                </a:ln>
                <a:solidFill>
                  <a:srgbClr val="FF0000"/>
                </a:solidFill>
                <a:effectLst>
                  <a:outerShdw dist="38100" dir="2700000" algn="bl" rotWithShape="0">
                    <a:schemeClr val="accent5"/>
                  </a:outerShdw>
                </a:effectLst>
                <a:latin typeface="Cambria Math" panose="02040503050406030204" pitchFamily="18" charset="0"/>
                <a:ea typeface="Cambria Math" panose="02040503050406030204" pitchFamily="18" charset="0"/>
              </a:rPr>
              <a:t>Спасибо за внимание</a:t>
            </a:r>
            <a:endParaRPr lang="ru-RU" sz="8800" b="1" dirty="0">
              <a:ln w="13462">
                <a:solidFill>
                  <a:schemeClr val="bg1"/>
                </a:solidFill>
                <a:prstDash val="solid"/>
              </a:ln>
              <a:solidFill>
                <a:srgbClr val="FF0000"/>
              </a:solidFill>
              <a:effectLst>
                <a:outerShdw dist="38100" dir="2700000" algn="bl" rotWithShape="0">
                  <a:schemeClr val="accent5"/>
                </a:outerShdw>
              </a:effectLst>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263180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269774"/>
            <a:ext cx="8229600" cy="1143001"/>
          </a:xfrm>
          <a:ln/>
        </p:spPr>
        <p:style>
          <a:lnRef idx="1">
            <a:schemeClr val="accent1"/>
          </a:lnRef>
          <a:fillRef idx="2">
            <a:schemeClr val="accent1"/>
          </a:fillRef>
          <a:effectRef idx="1">
            <a:schemeClr val="accent1"/>
          </a:effectRef>
          <a:fontRef idx="minor">
            <a:schemeClr val="dk1"/>
          </a:fontRef>
        </p:style>
        <p:txBody>
          <a:bodyPr>
            <a:normAutofit/>
          </a:bodyPr>
          <a:lstStyle/>
          <a:p>
            <a:pPr algn="ctr">
              <a:spcAft>
                <a:spcPts val="375"/>
              </a:spcAft>
            </a:pPr>
            <a:r>
              <a:rPr lang="ru-RU" sz="2400" b="1" kern="0" dirty="0" smtClean="0">
                <a:solidFill>
                  <a:schemeClr val="accent1">
                    <a:lumMod val="75000"/>
                  </a:schemeClr>
                </a:solidFill>
                <a:effectLst/>
                <a:latin typeface="Times New Roman"/>
                <a:ea typeface="Times New Roman"/>
                <a:cs typeface="Times New Roman"/>
              </a:rPr>
              <a:t>к </a:t>
            </a:r>
            <a:r>
              <a:rPr lang="ru-RU" sz="2400" b="1" kern="0" dirty="0" smtClean="0">
                <a:solidFill>
                  <a:schemeClr val="accent1">
                    <a:lumMod val="75000"/>
                  </a:schemeClr>
                </a:solidFill>
                <a:effectLst/>
                <a:latin typeface="Times New Roman"/>
                <a:ea typeface="Times New Roman"/>
                <a:cs typeface="Times New Roman"/>
              </a:rPr>
              <a:t>основным категориям аномальных детей относятся:</a:t>
            </a:r>
            <a:endParaRPr lang="ru-RU" sz="4800" b="1" kern="0" dirty="0">
              <a:solidFill>
                <a:schemeClr val="accent1">
                  <a:lumMod val="75000"/>
                </a:schemeClr>
              </a:solidFill>
            </a:endParaRPr>
          </a:p>
        </p:txBody>
      </p:sp>
      <p:sp>
        <p:nvSpPr>
          <p:cNvPr id="4" name="Прямоугольник 3"/>
          <p:cNvSpPr/>
          <p:nvPr/>
        </p:nvSpPr>
        <p:spPr>
          <a:xfrm>
            <a:off x="251520" y="1556792"/>
            <a:ext cx="8892480" cy="452431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sz="2400" b="1" dirty="0">
                <a:ln w="0"/>
                <a:solidFill>
                  <a:srgbClr val="002060"/>
                </a:solidFill>
                <a:latin typeface="Times New Roman"/>
                <a:ea typeface="Times New Roman"/>
                <a:cs typeface="Times New Roman"/>
              </a:rPr>
              <a:t>1. Дети с нарушением слуха (глухие, </a:t>
            </a:r>
            <a:r>
              <a:rPr lang="ru-RU" sz="2400" b="1" dirty="0" smtClean="0">
                <a:ln w="0"/>
                <a:solidFill>
                  <a:srgbClr val="002060"/>
                </a:solidFill>
                <a:latin typeface="Times New Roman"/>
                <a:ea typeface="Times New Roman"/>
                <a:cs typeface="Times New Roman"/>
              </a:rPr>
              <a:t>слабослышащие);</a:t>
            </a:r>
            <a:endParaRPr lang="ru-RU" sz="2400" b="1" dirty="0">
              <a:ln w="0"/>
              <a:solidFill>
                <a:srgbClr val="002060"/>
              </a:solidFill>
              <a:latin typeface="Times New Roman"/>
              <a:ea typeface="Times New Roman"/>
              <a:cs typeface="Times New Roman"/>
            </a:endParaRPr>
          </a:p>
          <a:p>
            <a:r>
              <a:rPr lang="ru-RU" sz="2400" b="1" dirty="0">
                <a:ln w="0"/>
                <a:solidFill>
                  <a:srgbClr val="002060"/>
                </a:solidFill>
                <a:latin typeface="Times New Roman"/>
                <a:ea typeface="Times New Roman"/>
                <a:cs typeface="Times New Roman"/>
              </a:rPr>
              <a:t>2. Дети с нарушением зрения (слепые, слабовидящие);</a:t>
            </a:r>
          </a:p>
          <a:p>
            <a:r>
              <a:rPr lang="ru-RU" sz="2400" b="1" dirty="0">
                <a:ln w="0"/>
                <a:solidFill>
                  <a:srgbClr val="002060"/>
                </a:solidFill>
                <a:latin typeface="Times New Roman"/>
                <a:ea typeface="Times New Roman"/>
                <a:cs typeface="Times New Roman"/>
              </a:rPr>
              <a:t>3. Дети с нарушением </a:t>
            </a:r>
            <a:r>
              <a:rPr lang="ru-RU" sz="2400" b="1" dirty="0" smtClean="0">
                <a:ln w="0"/>
                <a:solidFill>
                  <a:srgbClr val="002060"/>
                </a:solidFill>
                <a:latin typeface="Times New Roman"/>
                <a:ea typeface="Times New Roman"/>
                <a:cs typeface="Times New Roman"/>
              </a:rPr>
              <a:t>речи;</a:t>
            </a:r>
            <a:endParaRPr lang="ru-RU" sz="2400" b="1" dirty="0">
              <a:ln w="0"/>
              <a:solidFill>
                <a:srgbClr val="002060"/>
              </a:solidFill>
              <a:latin typeface="Times New Roman"/>
              <a:ea typeface="Times New Roman"/>
              <a:cs typeface="Times New Roman"/>
            </a:endParaRPr>
          </a:p>
          <a:p>
            <a:r>
              <a:rPr lang="ru-RU" sz="2400" b="1" dirty="0">
                <a:ln w="0"/>
                <a:solidFill>
                  <a:srgbClr val="002060"/>
                </a:solidFill>
                <a:latin typeface="Times New Roman"/>
                <a:ea typeface="Times New Roman"/>
                <a:cs typeface="Times New Roman"/>
              </a:rPr>
              <a:t>4. Дети с нарушением опорно-двигательного </a:t>
            </a:r>
            <a:r>
              <a:rPr lang="ru-RU" sz="2400" b="1" dirty="0" smtClean="0">
                <a:ln w="0"/>
                <a:solidFill>
                  <a:srgbClr val="002060"/>
                </a:solidFill>
                <a:latin typeface="Times New Roman"/>
                <a:ea typeface="Times New Roman"/>
                <a:cs typeface="Times New Roman"/>
              </a:rPr>
              <a:t>аппарата (ДЦП);</a:t>
            </a:r>
            <a:endParaRPr lang="ru-RU" sz="2400" b="1" dirty="0">
              <a:ln w="0"/>
              <a:solidFill>
                <a:srgbClr val="002060"/>
              </a:solidFill>
              <a:latin typeface="Times New Roman"/>
              <a:ea typeface="Times New Roman"/>
              <a:cs typeface="Times New Roman"/>
            </a:endParaRPr>
          </a:p>
          <a:p>
            <a:r>
              <a:rPr lang="ru-RU" sz="2400" b="1" dirty="0">
                <a:ln w="0"/>
                <a:solidFill>
                  <a:srgbClr val="002060"/>
                </a:solidFill>
                <a:latin typeface="Times New Roman"/>
                <a:ea typeface="Times New Roman"/>
                <a:cs typeface="Times New Roman"/>
              </a:rPr>
              <a:t>5. Дети с </a:t>
            </a:r>
            <a:r>
              <a:rPr lang="ru-RU" sz="2400" b="1" dirty="0" smtClean="0">
                <a:ln w="0"/>
                <a:solidFill>
                  <a:srgbClr val="002060"/>
                </a:solidFill>
                <a:latin typeface="Times New Roman"/>
                <a:ea typeface="Times New Roman"/>
                <a:cs typeface="Times New Roman"/>
              </a:rPr>
              <a:t>интеллектуальными нарушениями (с умственной отсталостью);</a:t>
            </a:r>
            <a:endParaRPr lang="ru-RU" sz="2400" b="1" dirty="0">
              <a:ln w="0"/>
              <a:solidFill>
                <a:srgbClr val="002060"/>
              </a:solidFill>
              <a:latin typeface="Times New Roman"/>
              <a:ea typeface="Times New Roman"/>
              <a:cs typeface="Times New Roman"/>
            </a:endParaRPr>
          </a:p>
          <a:p>
            <a:r>
              <a:rPr lang="ru-RU" sz="2400" b="1" dirty="0">
                <a:ln w="0"/>
                <a:solidFill>
                  <a:srgbClr val="002060"/>
                </a:solidFill>
                <a:latin typeface="Times New Roman"/>
                <a:ea typeface="Times New Roman"/>
                <a:cs typeface="Times New Roman"/>
              </a:rPr>
              <a:t>6. Дети с задержкой психического развития;</a:t>
            </a:r>
          </a:p>
          <a:p>
            <a:r>
              <a:rPr lang="ru-RU" sz="2400" b="1" dirty="0">
                <a:ln w="0"/>
                <a:solidFill>
                  <a:srgbClr val="002060"/>
                </a:solidFill>
                <a:latin typeface="Times New Roman"/>
                <a:ea typeface="Times New Roman"/>
                <a:cs typeface="Times New Roman"/>
              </a:rPr>
              <a:t>7. Дети с </a:t>
            </a:r>
            <a:r>
              <a:rPr lang="ru-RU" sz="2400" b="1" dirty="0" smtClean="0">
                <a:ln w="0"/>
                <a:solidFill>
                  <a:srgbClr val="002060"/>
                </a:solidFill>
                <a:latin typeface="Times New Roman"/>
                <a:ea typeface="Times New Roman"/>
                <a:cs typeface="Times New Roman"/>
              </a:rPr>
              <a:t>расстройствами аутистического спектра;</a:t>
            </a:r>
            <a:endParaRPr lang="ru-RU" sz="2400" b="1" dirty="0">
              <a:ln w="0"/>
              <a:solidFill>
                <a:srgbClr val="002060"/>
              </a:solidFill>
              <a:latin typeface="Times New Roman"/>
              <a:ea typeface="Times New Roman"/>
              <a:cs typeface="Times New Roman"/>
            </a:endParaRPr>
          </a:p>
          <a:p>
            <a:r>
              <a:rPr lang="ru-RU" sz="2400" b="1" dirty="0">
                <a:ln w="0"/>
                <a:solidFill>
                  <a:srgbClr val="002060"/>
                </a:solidFill>
                <a:latin typeface="Times New Roman"/>
                <a:ea typeface="Times New Roman"/>
                <a:cs typeface="Times New Roman"/>
              </a:rPr>
              <a:t>8. Дети с комплексными нарушениями психофизического развития, с так называемыми сложными дефектами (слепоглухонемые, глухие или слепые дети с умственной отсталостью</a:t>
            </a:r>
            <a:r>
              <a:rPr lang="ru-RU" sz="2400" b="1" dirty="0" smtClean="0">
                <a:ln w="0"/>
                <a:solidFill>
                  <a:srgbClr val="002060"/>
                </a:solidFill>
                <a:latin typeface="Times New Roman"/>
                <a:ea typeface="Times New Roman"/>
                <a:cs typeface="Times New Roman"/>
              </a:rPr>
              <a:t>).</a:t>
            </a:r>
            <a:endParaRPr lang="ru-RU" sz="2400" b="1" dirty="0">
              <a:ln w="0"/>
              <a:solidFill>
                <a:srgbClr val="002060"/>
              </a:solidFill>
              <a:latin typeface="Times New Roman"/>
              <a:ea typeface="Times New Roman"/>
              <a:cs typeface="Times New Roman"/>
            </a:endParaRPr>
          </a:p>
        </p:txBody>
      </p:sp>
    </p:spTree>
    <p:extLst>
      <p:ext uri="{BB962C8B-B14F-4D97-AF65-F5344CB8AC3E}">
        <p14:creationId xmlns:p14="http://schemas.microsoft.com/office/powerpoint/2010/main" val="185315837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052736"/>
            <a:ext cx="8208912" cy="3724096"/>
          </a:xfrm>
          <a:prstGeom prst="rect">
            <a:avLst/>
          </a:prstGeom>
          <a:solidFill>
            <a:schemeClr val="tx2">
              <a:lumMod val="20000"/>
              <a:lumOff val="80000"/>
            </a:schemeClr>
          </a:solidFill>
          <a:ln w="76200">
            <a:solidFill>
              <a:schemeClr val="bg2">
                <a:lumMod val="60000"/>
                <a:lumOff val="4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b="1" dirty="0" smtClean="0">
                <a:ln w="0"/>
                <a:solidFill>
                  <a:srgbClr val="002060"/>
                </a:solidFill>
                <a:latin typeface="Times New Roman"/>
                <a:ea typeface="Times New Roman"/>
                <a:cs typeface="Times New Roman"/>
              </a:rPr>
              <a:t> </a:t>
            </a:r>
            <a:endParaRPr lang="ru-RU" sz="2000" b="1" dirty="0">
              <a:ln w="0"/>
              <a:solidFill>
                <a:srgbClr val="002060"/>
              </a:solidFill>
              <a:latin typeface="Times New Roman"/>
              <a:ea typeface="Times New Roman"/>
              <a:cs typeface="Times New Roman"/>
            </a:endParaRPr>
          </a:p>
          <a:p>
            <a:pPr algn="ctr"/>
            <a:r>
              <a:rPr lang="ru-RU" sz="3600" b="1" dirty="0" smtClean="0">
                <a:solidFill>
                  <a:schemeClr val="accent1"/>
                </a:solidFill>
                <a:latin typeface="Times New Roman"/>
                <a:ea typeface="Times New Roman"/>
                <a:cs typeface="Times New Roman"/>
              </a:rPr>
              <a:t>В </a:t>
            </a:r>
            <a:r>
              <a:rPr lang="ru-RU" sz="3600" b="1" dirty="0">
                <a:solidFill>
                  <a:schemeClr val="accent1"/>
                </a:solidFill>
                <a:latin typeface="Times New Roman"/>
                <a:ea typeface="Times New Roman"/>
                <a:cs typeface="Times New Roman"/>
              </a:rPr>
              <a:t>зависимости от характера нарушения одни дефекты могут полностью преодолеваться в процессе развития, обучения и воспитания </a:t>
            </a:r>
            <a:r>
              <a:rPr lang="ru-RU" sz="3600" b="1" dirty="0" smtClean="0">
                <a:solidFill>
                  <a:schemeClr val="accent1"/>
                </a:solidFill>
                <a:latin typeface="Times New Roman"/>
                <a:ea typeface="Times New Roman"/>
                <a:cs typeface="Times New Roman"/>
              </a:rPr>
              <a:t>ребенка, другие </a:t>
            </a:r>
            <a:r>
              <a:rPr lang="ru-RU" sz="3600" b="1" dirty="0">
                <a:solidFill>
                  <a:schemeClr val="accent1"/>
                </a:solidFill>
                <a:latin typeface="Times New Roman"/>
                <a:ea typeface="Times New Roman"/>
                <a:cs typeface="Times New Roman"/>
              </a:rPr>
              <a:t>лишь сглаживаться, а некоторые только компенсироваться</a:t>
            </a:r>
            <a:r>
              <a:rPr lang="ru-RU" sz="2000" dirty="0">
                <a:solidFill>
                  <a:schemeClr val="accent1"/>
                </a:solidFill>
                <a:latin typeface="Times New Roman"/>
                <a:ea typeface="Times New Roman"/>
                <a:cs typeface="Times New Roman"/>
              </a:rPr>
              <a:t>.</a:t>
            </a:r>
          </a:p>
        </p:txBody>
      </p:sp>
    </p:spTree>
    <p:extLst>
      <p:ext uri="{BB962C8B-B14F-4D97-AF65-F5344CB8AC3E}">
        <p14:creationId xmlns:p14="http://schemas.microsoft.com/office/powerpoint/2010/main" val="60445695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9000">
              <a:srgbClr val="CA5C81">
                <a:alpha val="22000"/>
              </a:srgbClr>
            </a:gs>
            <a:gs pos="84000">
              <a:srgbClr val="D4719E">
                <a:alpha val="66000"/>
              </a:srgbClr>
            </a:gs>
            <a:gs pos="1000">
              <a:srgbClr val="E595D0"/>
            </a:gs>
            <a:gs pos="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useBgFill="1">
        <p:nvSpPr>
          <p:cNvPr id="4" name="Прямоугольник 3"/>
          <p:cNvSpPr/>
          <p:nvPr/>
        </p:nvSpPr>
        <p:spPr>
          <a:xfrm>
            <a:off x="1043608" y="764704"/>
            <a:ext cx="7200800" cy="5262979"/>
          </a:xfrm>
          <a:prstGeom prst="rect">
            <a:avLst/>
          </a:prstGeom>
          <a:ln w="57150" cmpd="dbl">
            <a:solidFill>
              <a:schemeClr val="accent1">
                <a:lumMod val="60000"/>
                <a:lumOff val="40000"/>
                <a:alpha val="29000"/>
              </a:schemeClr>
            </a:solidFill>
          </a:ln>
        </p:spPr>
        <p:txBody>
          <a:bodyPr wrap="square">
            <a:spAutoFit/>
          </a:bodyPr>
          <a:lstStyle/>
          <a:p>
            <a:pPr algn="just"/>
            <a:r>
              <a:rPr lang="en-US" b="1" dirty="0" smtClean="0">
                <a:solidFill>
                  <a:schemeClr val="bg2">
                    <a:lumMod val="50000"/>
                  </a:schemeClr>
                </a:solidFill>
                <a:latin typeface="Times New Roman" pitchFamily="18" charset="0"/>
                <a:cs typeface="Times New Roman" pitchFamily="18" charset="0"/>
              </a:rPr>
              <a:t>	</a:t>
            </a:r>
            <a:r>
              <a:rPr lang="ru-RU" sz="2000" b="1" dirty="0" smtClean="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За период своего существования человеческая цивилизация прошла долгий и противоречивый путь в отношении к детям с ограниченными возможностями. Это был путь и духовной эволюции общества, на котором встречались как страницы равнодушия, ненависти и агрессии, так и примеры заботы, милосердия. Только одного не встречалось в былых отношениях – сотрудничества на равных условиях</a:t>
            </a:r>
            <a:r>
              <a:rPr lang="ru-RU" b="1" dirty="0" smtClean="0">
                <a:solidFill>
                  <a:schemeClr val="accent2">
                    <a:lumMod val="50000"/>
                  </a:schemeClr>
                </a:solidFill>
                <a:latin typeface="Cambria Math" panose="02040503050406030204" pitchFamily="18" charset="0"/>
                <a:ea typeface="Cambria Math" panose="02040503050406030204" pitchFamily="18" charset="0"/>
              </a:rPr>
              <a:t>.</a:t>
            </a:r>
            <a:endParaRPr lang="en-US" b="1" dirty="0" smtClean="0">
              <a:solidFill>
                <a:schemeClr val="accent2">
                  <a:lumMod val="50000"/>
                </a:schemeClr>
              </a:solidFill>
              <a:latin typeface="Cambria Math" panose="02040503050406030204" pitchFamily="18" charset="0"/>
              <a:ea typeface="Cambria Math" panose="02040503050406030204" pitchFamily="18" charset="0"/>
            </a:endParaRPr>
          </a:p>
          <a:p>
            <a:pPr algn="just"/>
            <a:r>
              <a:rPr lang="en-US" b="1" dirty="0" smtClean="0">
                <a:solidFill>
                  <a:schemeClr val="accent2">
                    <a:lumMod val="50000"/>
                  </a:schemeClr>
                </a:solidFill>
                <a:latin typeface="Cambria Math" panose="02040503050406030204" pitchFamily="18" charset="0"/>
                <a:ea typeface="Cambria Math" panose="02040503050406030204" pitchFamily="18" charset="0"/>
              </a:rPr>
              <a:t>	</a:t>
            </a:r>
            <a:r>
              <a:rPr lang="ru-RU"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Ухудшение экологической обстановки, высокий уровень заболеваемости родителей (особенно матерей), ряд нерешенных социально-экономических, психолого-педагогических и медицинских проблем способствует увеличению числа детей с ОВЗ.</a:t>
            </a:r>
            <a:endParaRPr lang="en-US"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endParaRPr>
          </a:p>
          <a:p>
            <a:pPr algn="just"/>
            <a:r>
              <a:rPr lang="en-US"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	</a:t>
            </a:r>
            <a:r>
              <a:rPr lang="ru-RU" sz="2000" b="1" dirty="0">
                <a:solidFill>
                  <a:schemeClr val="accent2">
                    <a:lumMod val="50000"/>
                  </a:schemeClr>
                </a:solidFill>
                <a:latin typeface="Cambria Math" panose="02040503050406030204" pitchFamily="18" charset="0"/>
                <a:ea typeface="Cambria Math" panose="02040503050406030204" pitchFamily="18" charset="0"/>
                <a:cs typeface="Times New Roman" pitchFamily="18" charset="0"/>
              </a:rPr>
              <a:t>Это актуализирует необходимость осмысления их положения в обществе, совершенствование системы социальной и педагогической помощи и поддержки.</a:t>
            </a:r>
          </a:p>
          <a:p>
            <a:pPr algn="just"/>
            <a:endParaRPr lang="ru-RU" sz="1600" b="1" dirty="0">
              <a:solidFill>
                <a:schemeClr val="bg2">
                  <a:lumMod val="50000"/>
                </a:schemeClr>
              </a:solidFill>
            </a:endParaRPr>
          </a:p>
        </p:txBody>
      </p:sp>
    </p:spTree>
    <p:extLst>
      <p:ext uri="{BB962C8B-B14F-4D97-AF65-F5344CB8AC3E}">
        <p14:creationId xmlns:p14="http://schemas.microsoft.com/office/powerpoint/2010/main" val="366821587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548680"/>
            <a:ext cx="8352928" cy="5544616"/>
          </a:xfrm>
          <a:solidFill>
            <a:schemeClr val="accent1">
              <a:tint val="62000"/>
              <a:hueMod val="94000"/>
              <a:satMod val="140000"/>
              <a:lumMod val="11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ru-RU" sz="2800" b="1" u="sng" dirty="0" smtClean="0">
                <a:solidFill>
                  <a:srgbClr val="002060"/>
                </a:solidFill>
                <a:latin typeface="Times New Roman" pitchFamily="18" charset="0"/>
                <a:cs typeface="Times New Roman" pitchFamily="18" charset="0"/>
              </a:rPr>
              <a:t>В </a:t>
            </a:r>
            <a:r>
              <a:rPr lang="ru-RU" sz="2800" b="1" u="sng" dirty="0">
                <a:solidFill>
                  <a:srgbClr val="002060"/>
                </a:solidFill>
                <a:latin typeface="Times New Roman" pitchFamily="18" charset="0"/>
                <a:cs typeface="Times New Roman" pitchFamily="18" charset="0"/>
              </a:rPr>
              <a:t>числе основных международных документов, защищающих и гарантирующих </a:t>
            </a:r>
            <a:r>
              <a:rPr lang="ru-RU" sz="2800" b="1" u="sng" dirty="0" smtClean="0">
                <a:solidFill>
                  <a:srgbClr val="002060"/>
                </a:solidFill>
                <a:latin typeface="Times New Roman" pitchFamily="18" charset="0"/>
                <a:cs typeface="Times New Roman" pitchFamily="18" charset="0"/>
              </a:rPr>
              <a:t>права </a:t>
            </a:r>
            <a:r>
              <a:rPr lang="ru-RU" sz="2800" b="1" u="sng" dirty="0">
                <a:solidFill>
                  <a:srgbClr val="002060"/>
                </a:solidFill>
                <a:latin typeface="Times New Roman" pitchFamily="18" charset="0"/>
                <a:cs typeface="Times New Roman" pitchFamily="18" charset="0"/>
              </a:rPr>
              <a:t>этой категории детей, можно назвать следующие: </a:t>
            </a:r>
            <a:endParaRPr lang="en-US"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mj-lt"/>
              <a:buAutoNum type="arabicPeriod"/>
            </a:pPr>
            <a:r>
              <a:rPr lang="ru-RU" sz="2400" b="1" dirty="0">
                <a:solidFill>
                  <a:schemeClr val="accent1">
                    <a:lumMod val="50000"/>
                  </a:schemeClr>
                </a:solidFill>
                <a:latin typeface="Times New Roman" pitchFamily="18" charset="0"/>
                <a:cs typeface="Times New Roman" pitchFamily="18" charset="0"/>
              </a:rPr>
              <a:t>«Всеобщая Декларация прав человека</a:t>
            </a:r>
            <a:r>
              <a:rPr lang="ru-RU" sz="2400" b="1" dirty="0" smtClean="0">
                <a:solidFill>
                  <a:schemeClr val="accent1">
                    <a:lumMod val="50000"/>
                  </a:schemeClr>
                </a:solidFill>
                <a:latin typeface="Times New Roman" pitchFamily="18" charset="0"/>
                <a:cs typeface="Times New Roman" pitchFamily="18" charset="0"/>
              </a:rPr>
              <a:t>»</a:t>
            </a:r>
            <a:endParaRPr lang="en-US" sz="2400" b="1" dirty="0" smtClean="0">
              <a:solidFill>
                <a:schemeClr val="accent1">
                  <a:lumMod val="50000"/>
                </a:schemeClr>
              </a:solidFill>
              <a:latin typeface="Times New Roman" pitchFamily="18" charset="0"/>
              <a:cs typeface="Times New Roman" pitchFamily="18" charset="0"/>
            </a:endParaRPr>
          </a:p>
          <a:p>
            <a:pPr marL="457200" indent="-457200">
              <a:buFont typeface="+mj-lt"/>
              <a:buAutoNum type="arabicPeriod"/>
            </a:pPr>
            <a:r>
              <a:rPr lang="ru-RU" sz="2400" b="1" dirty="0">
                <a:solidFill>
                  <a:schemeClr val="accent1">
                    <a:lumMod val="50000"/>
                  </a:schemeClr>
                </a:solidFill>
                <a:latin typeface="Times New Roman" pitchFamily="18" charset="0"/>
                <a:cs typeface="Times New Roman" pitchFamily="18" charset="0"/>
              </a:rPr>
              <a:t>«Декларация о правах инвалидов</a:t>
            </a:r>
            <a:r>
              <a:rPr lang="ru-RU" sz="2400" b="1" dirty="0" smtClean="0">
                <a:solidFill>
                  <a:schemeClr val="accent1">
                    <a:lumMod val="50000"/>
                  </a:schemeClr>
                </a:solidFill>
                <a:latin typeface="Times New Roman" pitchFamily="18" charset="0"/>
                <a:cs typeface="Times New Roman" pitchFamily="18" charset="0"/>
              </a:rPr>
              <a:t>»</a:t>
            </a:r>
            <a:endParaRPr lang="en-US" sz="2400" b="1" dirty="0" smtClean="0">
              <a:solidFill>
                <a:schemeClr val="accent1">
                  <a:lumMod val="50000"/>
                </a:schemeClr>
              </a:solidFill>
              <a:latin typeface="Times New Roman" pitchFamily="18" charset="0"/>
              <a:cs typeface="Times New Roman" pitchFamily="18" charset="0"/>
            </a:endParaRPr>
          </a:p>
          <a:p>
            <a:pPr marL="457200" indent="-457200">
              <a:buFont typeface="+mj-lt"/>
              <a:buAutoNum type="arabicPeriod"/>
            </a:pPr>
            <a:r>
              <a:rPr lang="ru-RU" sz="2400" b="1" dirty="0">
                <a:solidFill>
                  <a:schemeClr val="accent1">
                    <a:lumMod val="50000"/>
                  </a:schemeClr>
                </a:solidFill>
                <a:latin typeface="Times New Roman" pitchFamily="18" charset="0"/>
                <a:cs typeface="Times New Roman" pitchFamily="18" charset="0"/>
              </a:rPr>
              <a:t>«Декларация о правах умственно отсталых лиц</a:t>
            </a:r>
            <a:r>
              <a:rPr lang="ru-RU" sz="2400" b="1" dirty="0" smtClean="0">
                <a:solidFill>
                  <a:schemeClr val="accent1">
                    <a:lumMod val="50000"/>
                  </a:schemeClr>
                </a:solidFill>
                <a:latin typeface="Times New Roman" pitchFamily="18" charset="0"/>
                <a:cs typeface="Times New Roman" pitchFamily="18" charset="0"/>
              </a:rPr>
              <a:t>»</a:t>
            </a:r>
            <a:endParaRPr lang="en-US" sz="2400" b="1" dirty="0" smtClean="0">
              <a:solidFill>
                <a:schemeClr val="accent1">
                  <a:lumMod val="50000"/>
                </a:schemeClr>
              </a:solidFill>
              <a:latin typeface="Times New Roman" pitchFamily="18" charset="0"/>
              <a:cs typeface="Times New Roman" pitchFamily="18" charset="0"/>
            </a:endParaRPr>
          </a:p>
          <a:p>
            <a:pPr marL="457200" indent="-457200">
              <a:buFont typeface="+mj-lt"/>
              <a:buAutoNum type="arabicPeriod"/>
            </a:pPr>
            <a:r>
              <a:rPr lang="ru-RU" sz="2400" b="1" dirty="0">
                <a:solidFill>
                  <a:schemeClr val="accent1">
                    <a:lumMod val="50000"/>
                  </a:schemeClr>
                </a:solidFill>
                <a:latin typeface="Times New Roman" pitchFamily="18" charset="0"/>
                <a:cs typeface="Times New Roman" pitchFamily="18" charset="0"/>
              </a:rPr>
              <a:t>«</a:t>
            </a:r>
            <a:r>
              <a:rPr lang="ru-RU" sz="2400" b="1" dirty="0" smtClean="0">
                <a:solidFill>
                  <a:schemeClr val="accent1">
                    <a:lumMod val="50000"/>
                  </a:schemeClr>
                </a:solidFill>
                <a:latin typeface="Times New Roman" pitchFamily="18" charset="0"/>
                <a:cs typeface="Times New Roman" pitchFamily="18" charset="0"/>
              </a:rPr>
              <a:t>Конвенция </a:t>
            </a:r>
            <a:r>
              <a:rPr lang="ru-RU" sz="2400" b="1" dirty="0">
                <a:solidFill>
                  <a:schemeClr val="accent1">
                    <a:lumMod val="50000"/>
                  </a:schemeClr>
                </a:solidFill>
                <a:latin typeface="Times New Roman" pitchFamily="18" charset="0"/>
                <a:cs typeface="Times New Roman" pitchFamily="18" charset="0"/>
              </a:rPr>
              <a:t>о правах ребенка</a:t>
            </a:r>
            <a:r>
              <a:rPr lang="ru-RU" sz="2400" b="1" dirty="0" smtClean="0">
                <a:solidFill>
                  <a:schemeClr val="accent1">
                    <a:lumMod val="50000"/>
                  </a:schemeClr>
                </a:solidFill>
                <a:latin typeface="Times New Roman" pitchFamily="18" charset="0"/>
                <a:cs typeface="Times New Roman" pitchFamily="18" charset="0"/>
              </a:rPr>
              <a:t>»</a:t>
            </a:r>
            <a:endParaRPr lang="en-US" sz="2400" b="1" dirty="0" smtClean="0">
              <a:solidFill>
                <a:schemeClr val="accent1">
                  <a:lumMod val="50000"/>
                </a:schemeClr>
              </a:solidFill>
              <a:latin typeface="Times New Roman" pitchFamily="18" charset="0"/>
              <a:cs typeface="Times New Roman" pitchFamily="18" charset="0"/>
            </a:endParaRPr>
          </a:p>
          <a:p>
            <a:pPr marL="457200" indent="-457200">
              <a:buFont typeface="+mj-lt"/>
              <a:buAutoNum type="arabicPeriod"/>
            </a:pPr>
            <a:r>
              <a:rPr lang="ru-RU" sz="2400" b="1" dirty="0">
                <a:solidFill>
                  <a:schemeClr val="accent1">
                    <a:lumMod val="50000"/>
                  </a:schemeClr>
                </a:solidFill>
                <a:latin typeface="Times New Roman" pitchFamily="18" charset="0"/>
                <a:cs typeface="Times New Roman" pitchFamily="18" charset="0"/>
              </a:rPr>
              <a:t>«Стандартные правила обеспечения равных возможностей для инвалидов</a:t>
            </a:r>
            <a:r>
              <a:rPr lang="ru-RU" sz="2400" b="1" dirty="0" smtClean="0">
                <a:solidFill>
                  <a:schemeClr val="accent1">
                    <a:lumMod val="50000"/>
                  </a:schemeClr>
                </a:solidFill>
                <a:latin typeface="Times New Roman" pitchFamily="18" charset="0"/>
                <a:cs typeface="Times New Roman" pitchFamily="18" charset="0"/>
              </a:rPr>
              <a:t>»</a:t>
            </a:r>
            <a:endParaRPr lang="ru-RU" sz="2400" b="1"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05145091"/>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1560" y="332656"/>
            <a:ext cx="8136904" cy="6048672"/>
          </a:xfrm>
          <a:solidFill>
            <a:schemeClr val="bg2">
              <a:lumMod val="20000"/>
              <a:lumOff val="80000"/>
            </a:schemeClr>
          </a:solidFill>
          <a:ln w="76200">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25000" lnSpcReduction="20000"/>
          </a:bodyPr>
          <a:lstStyle/>
          <a:p>
            <a:pPr marL="0" indent="0" algn="just">
              <a:lnSpc>
                <a:spcPct val="115000"/>
              </a:lnSpc>
              <a:spcAft>
                <a:spcPts val="600"/>
              </a:spcAft>
              <a:buNone/>
            </a:pPr>
            <a:r>
              <a:rPr lang="ru-RU" sz="8000" b="1" dirty="0">
                <a:solidFill>
                  <a:schemeClr val="accent1">
                    <a:lumMod val="50000"/>
                  </a:schemeClr>
                </a:solidFill>
                <a:latin typeface="Times New Roman" pitchFamily="18" charset="0"/>
                <a:ea typeface="Times New Roman"/>
                <a:cs typeface="Times New Roman" pitchFamily="18" charset="0"/>
              </a:rPr>
              <a:t>Главная проблема «особого ребенка» заключается в ограничении его связи с миром, бедности контактов со сверстниками и взрослыми, в ограниченности общения с природой, доступа к культурным ценностям, а иногда – и к элементарному образованию. А так же проблема негативного отношения к детям с ограниченными возможностями со стороны сверстников, наличия физических и психических барьеров, мешающих повышению качества образования детей с ограниченными возможностями. Проблемы усугубляет тот факт, что педагоги иногда сами </a:t>
            </a:r>
            <a:r>
              <a:rPr lang="ru-RU" sz="8000" b="1" dirty="0" err="1">
                <a:solidFill>
                  <a:schemeClr val="accent1">
                    <a:lumMod val="50000"/>
                  </a:schemeClr>
                </a:solidFill>
                <a:latin typeface="Times New Roman" pitchFamily="18" charset="0"/>
                <a:ea typeface="Times New Roman"/>
                <a:cs typeface="Times New Roman" pitchFamily="18" charset="0"/>
              </a:rPr>
              <a:t>интолерантно</a:t>
            </a:r>
            <a:r>
              <a:rPr lang="ru-RU" sz="8000" b="1" dirty="0">
                <a:solidFill>
                  <a:schemeClr val="accent1">
                    <a:lumMod val="50000"/>
                  </a:schemeClr>
                </a:solidFill>
                <a:latin typeface="Times New Roman" pitchFamily="18" charset="0"/>
                <a:ea typeface="Times New Roman"/>
                <a:cs typeface="Times New Roman" pitchFamily="18" charset="0"/>
              </a:rPr>
              <a:t> относятся к таким детям, называя их «неполноценными», «ущербными», «отсталыми». В связи с этим, одной из центральных задач по отношению к детям с особыми потребностями является формирование у педагога педагогической толерантности, т.е. способности понять и принять ребенка таким, какой он есть, видя в нем носителя иных ценностей, логики мышления, иных форм поведения. А также воспитать у сверстников толерантное и уважительное отношение к детям с ограниченными возможностями здоровья.</a:t>
            </a:r>
            <a:endParaRPr lang="ru-RU" sz="8000" b="1" dirty="0">
              <a:solidFill>
                <a:schemeClr val="accent1">
                  <a:lumMod val="50000"/>
                </a:schemeClr>
              </a:solidFill>
              <a:latin typeface="Times New Roman" pitchFamily="18" charset="0"/>
              <a:ea typeface="Calibri"/>
              <a:cs typeface="Times New Roman" pitchFamily="18" charset="0"/>
            </a:endParaRPr>
          </a:p>
          <a:p>
            <a:pPr marL="0" indent="0">
              <a:buNone/>
            </a:pPr>
            <a:endParaRPr lang="ru-RU" dirty="0"/>
          </a:p>
        </p:txBody>
      </p:sp>
    </p:spTree>
    <p:extLst>
      <p:ext uri="{BB962C8B-B14F-4D97-AF65-F5344CB8AC3E}">
        <p14:creationId xmlns:p14="http://schemas.microsoft.com/office/powerpoint/2010/main" val="35839918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2990" y="332656"/>
            <a:ext cx="8316416" cy="1524000"/>
          </a:xfrm>
        </p:spPr>
        <p:txBody>
          <a:bodyPr>
            <a:noAutofit/>
          </a:bodyPr>
          <a:lstStyle/>
          <a:p>
            <a:pPr algn="ctr">
              <a:lnSpc>
                <a:spcPct val="115000"/>
              </a:lnSpc>
              <a:spcAft>
                <a:spcPts val="600"/>
              </a:spcAft>
            </a:pPr>
            <a:r>
              <a:rPr lang="ru-RU" sz="4000" b="1" dirty="0">
                <a:solidFill>
                  <a:srgbClr val="C00000"/>
                </a:solidFill>
                <a:latin typeface="Times New Roman"/>
                <a:ea typeface="Times New Roman"/>
                <a:cs typeface="Times New Roman"/>
              </a:rPr>
              <a:t>Формировать толерантность должны</a:t>
            </a:r>
            <a:r>
              <a:rPr lang="ru-RU" sz="4000" b="1" dirty="0" smtClean="0">
                <a:solidFill>
                  <a:srgbClr val="C00000"/>
                </a:solidFill>
                <a:latin typeface="Times New Roman"/>
                <a:ea typeface="Times New Roman"/>
                <a:cs typeface="Times New Roman"/>
              </a:rPr>
              <a:t>:</a:t>
            </a:r>
            <a:endParaRPr lang="ru-RU" sz="4800" b="1" dirty="0">
              <a:solidFill>
                <a:srgbClr val="C00000"/>
              </a:solidFill>
            </a:endParaRPr>
          </a:p>
        </p:txBody>
      </p:sp>
      <p:sp>
        <p:nvSpPr>
          <p:cNvPr id="3" name="Объект 2"/>
          <p:cNvSpPr>
            <a:spLocks noGrp="1"/>
          </p:cNvSpPr>
          <p:nvPr>
            <p:ph sz="quarter" idx="1"/>
          </p:nvPr>
        </p:nvSpPr>
        <p:spPr>
          <a:xfrm>
            <a:off x="539552" y="1988840"/>
            <a:ext cx="8064896" cy="4104456"/>
          </a:xfrm>
          <a:ln w="76200">
            <a:solidFill>
              <a:schemeClr val="accent1">
                <a:lumMod val="60000"/>
                <a:lumOff val="4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lvl="0"/>
            <a:r>
              <a:rPr lang="ru-RU" sz="3200" b="1" dirty="0">
                <a:solidFill>
                  <a:schemeClr val="accent1">
                    <a:lumMod val="50000"/>
                  </a:schemeClr>
                </a:solidFill>
                <a:latin typeface="Times New Roman" pitchFamily="18" charset="0"/>
                <a:cs typeface="Times New Roman" pitchFamily="18" charset="0"/>
              </a:rPr>
              <a:t>Специалисты ( учитель-логопед, педагог-психолог, учитель-дефектолог, тифлопедагог,  воспитатель, инструктор по физической культуре, музыкальный руководитель), работающие с детьми;</a:t>
            </a:r>
          </a:p>
          <a:p>
            <a:pPr lvl="0"/>
            <a:r>
              <a:rPr lang="ru-RU" sz="3200" b="1" dirty="0">
                <a:solidFill>
                  <a:schemeClr val="accent1">
                    <a:lumMod val="50000"/>
                  </a:schemeClr>
                </a:solidFill>
                <a:latin typeface="Times New Roman" pitchFamily="18" charset="0"/>
                <a:cs typeface="Times New Roman" pitchFamily="18" charset="0"/>
              </a:rPr>
              <a:t>Родители;</a:t>
            </a:r>
          </a:p>
          <a:p>
            <a:pPr lvl="0"/>
            <a:r>
              <a:rPr lang="ru-RU" sz="3200" b="1" dirty="0">
                <a:solidFill>
                  <a:schemeClr val="accent1">
                    <a:lumMod val="50000"/>
                  </a:schemeClr>
                </a:solidFill>
                <a:latin typeface="Times New Roman" pitchFamily="18" charset="0"/>
                <a:cs typeface="Times New Roman" pitchFamily="18" charset="0"/>
              </a:rPr>
              <a:t>Дети;</a:t>
            </a:r>
          </a:p>
          <a:p>
            <a:pPr marL="0" indent="0">
              <a:buNone/>
            </a:pPr>
            <a:endParaRPr lang="ru-RU" dirty="0"/>
          </a:p>
        </p:txBody>
      </p:sp>
    </p:spTree>
    <p:extLst>
      <p:ext uri="{BB962C8B-B14F-4D97-AF65-F5344CB8AC3E}">
        <p14:creationId xmlns:p14="http://schemas.microsoft.com/office/powerpoint/2010/main" val="211527760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5533" y="260648"/>
            <a:ext cx="7488832" cy="1700808"/>
          </a:xfr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lnSpc>
                <a:spcPct val="150000"/>
              </a:lnSpc>
            </a:pPr>
            <a:r>
              <a:rPr lang="ru-RU" sz="2200" b="1" dirty="0">
                <a:solidFill>
                  <a:srgbClr val="FF0000"/>
                </a:solidFill>
                <a:latin typeface="Cambria Math" panose="02040503050406030204" pitchFamily="18" charset="0"/>
                <a:ea typeface="Cambria Math" panose="02040503050406030204" pitchFamily="18" charset="0"/>
                <a:cs typeface="Times New Roman" pitchFamily="18" charset="0"/>
              </a:rPr>
              <a:t>Преимущества интеграционной системы для личности и когнитивного развития как детей с ограниченными возможностями здоровья, так и детей без подобных </a:t>
            </a:r>
            <a:r>
              <a:rPr lang="ru-RU" sz="2200" b="1" dirty="0">
                <a:solidFill>
                  <a:srgbClr val="FF0000"/>
                </a:solidFill>
                <a:latin typeface="Cambria Math" panose="02040503050406030204" pitchFamily="18" charset="0"/>
                <a:ea typeface="Cambria Math" panose="02040503050406030204" pitchFamily="18" charset="0"/>
              </a:rPr>
              <a:t>ограничений</a:t>
            </a:r>
            <a:r>
              <a:rPr lang="ru-RU" sz="2200" b="1" dirty="0" smtClean="0">
                <a:solidFill>
                  <a:srgbClr val="FF0000"/>
                </a:solidFill>
                <a:latin typeface="Cambria Math" panose="02040503050406030204" pitchFamily="18" charset="0"/>
                <a:ea typeface="Cambria Math" panose="02040503050406030204" pitchFamily="18" charset="0"/>
              </a:rPr>
              <a:t>:</a:t>
            </a:r>
            <a:endParaRPr lang="ru-RU" b="1" dirty="0">
              <a:solidFill>
                <a:srgbClr val="FF0000"/>
              </a:solidFill>
              <a:latin typeface="Cambria Math" panose="02040503050406030204" pitchFamily="18" charset="0"/>
              <a:ea typeface="Cambria Math" panose="02040503050406030204" pitchFamily="18" charset="0"/>
            </a:endParaRPr>
          </a:p>
        </p:txBody>
      </p:sp>
      <p:sp>
        <p:nvSpPr>
          <p:cNvPr id="3" name="Объект 2"/>
          <p:cNvSpPr>
            <a:spLocks noGrp="1"/>
          </p:cNvSpPr>
          <p:nvPr>
            <p:ph sz="quarter" idx="1"/>
          </p:nvPr>
        </p:nvSpPr>
        <p:spPr>
          <a:xfrm>
            <a:off x="683443" y="2132856"/>
            <a:ext cx="7993013" cy="4320480"/>
          </a:xfrm>
          <a:solidFill>
            <a:schemeClr val="tx2">
              <a:lumMod val="20000"/>
              <a:lumOff val="80000"/>
            </a:schemeClr>
          </a:solidFill>
          <a:ln w="19050">
            <a:solidFill>
              <a:srgbClr val="002060"/>
            </a:solidFill>
          </a:ln>
          <a:effectLst/>
          <a:scene3d>
            <a:camera prst="orthographicFront">
              <a:rot lat="0" lon="0" rev="0"/>
            </a:camera>
            <a:lightRig rig="glow" dir="t">
              <a:rot lat="0" lon="0" rev="14100000"/>
            </a:lightRig>
          </a:scene3d>
          <a:sp3d prstMaterial="softEdge">
            <a:bevelT w="127000" prst="artDeco"/>
          </a:sp3d>
        </p:spPr>
        <p:txBody>
          <a:bodyPr>
            <a:noAutofit/>
          </a:bodyPr>
          <a:lstStyle/>
          <a:p>
            <a:pPr marL="0" indent="0">
              <a:lnSpc>
                <a:spcPts val="2500"/>
              </a:lnSpc>
              <a:spcAft>
                <a:spcPts val="600"/>
              </a:spcAft>
              <a:buNone/>
            </a:pPr>
            <a:r>
              <a:rPr lang="ru-RU" sz="2400" b="1" dirty="0" smtClean="0">
                <a:solidFill>
                  <a:schemeClr val="accent1">
                    <a:lumMod val="50000"/>
                  </a:schemeClr>
                </a:solidFill>
                <a:latin typeface="Times New Roman"/>
                <a:ea typeface="Times New Roman"/>
                <a:cs typeface="Times New Roman"/>
              </a:rPr>
              <a:t>преимущества </a:t>
            </a:r>
            <a:r>
              <a:rPr lang="ru-RU" sz="2400" b="1" dirty="0">
                <a:solidFill>
                  <a:schemeClr val="accent1">
                    <a:lumMod val="50000"/>
                  </a:schemeClr>
                </a:solidFill>
                <a:latin typeface="Times New Roman"/>
                <a:ea typeface="Times New Roman"/>
                <a:cs typeface="Times New Roman"/>
              </a:rPr>
              <a:t>социального характера:</a:t>
            </a:r>
            <a:endParaRPr lang="ru-RU" sz="2400" b="1" dirty="0">
              <a:solidFill>
                <a:schemeClr val="accent1">
                  <a:lumMod val="50000"/>
                </a:schemeClr>
              </a:solidFill>
              <a:ea typeface="Calibri"/>
              <a:cs typeface="Times New Roman"/>
            </a:endParaRPr>
          </a:p>
          <a:p>
            <a:pPr lvl="0">
              <a:lnSpc>
                <a:spcPts val="2500"/>
              </a:lnSpc>
              <a:spcAft>
                <a:spcPts val="1000"/>
              </a:spcAft>
              <a:buSzPts val="1000"/>
              <a:buFont typeface="Symbol"/>
              <a:buChar char=""/>
              <a:tabLst>
                <a:tab pos="457200" algn="l"/>
              </a:tabLst>
            </a:pPr>
            <a:r>
              <a:rPr lang="ru-RU" b="1" dirty="0">
                <a:solidFill>
                  <a:srgbClr val="002060"/>
                </a:solidFill>
                <a:latin typeface="Times New Roman"/>
                <a:ea typeface="Times New Roman"/>
                <a:cs typeface="Times New Roman"/>
              </a:rPr>
              <a:t>развитие самостоятельности всех детей через предоставление помощи;</a:t>
            </a:r>
            <a:endParaRPr lang="ru-RU" b="1" dirty="0">
              <a:solidFill>
                <a:srgbClr val="002060"/>
              </a:solidFill>
              <a:ea typeface="Calibri"/>
              <a:cs typeface="Times New Roman"/>
            </a:endParaRPr>
          </a:p>
          <a:p>
            <a:pPr lvl="0">
              <a:lnSpc>
                <a:spcPts val="2500"/>
              </a:lnSpc>
              <a:spcAft>
                <a:spcPts val="1000"/>
              </a:spcAft>
              <a:buSzPts val="1000"/>
              <a:buFont typeface="Symbol"/>
              <a:buChar char=""/>
              <a:tabLst>
                <a:tab pos="457200" algn="l"/>
              </a:tabLst>
            </a:pPr>
            <a:r>
              <a:rPr lang="ru-RU" b="1" dirty="0">
                <a:solidFill>
                  <a:srgbClr val="002060"/>
                </a:solidFill>
                <a:latin typeface="Times New Roman"/>
                <a:ea typeface="Times New Roman"/>
                <a:cs typeface="Times New Roman"/>
              </a:rPr>
              <a:t>обогащение социального (коммуникативного и нравственного) опыта детей;</a:t>
            </a:r>
            <a:endParaRPr lang="ru-RU" b="1" dirty="0">
              <a:solidFill>
                <a:srgbClr val="002060"/>
              </a:solidFill>
              <a:ea typeface="Calibri"/>
              <a:cs typeface="Times New Roman"/>
            </a:endParaRPr>
          </a:p>
          <a:p>
            <a:pPr lvl="0">
              <a:lnSpc>
                <a:spcPts val="2500"/>
              </a:lnSpc>
              <a:spcAft>
                <a:spcPts val="1000"/>
              </a:spcAft>
              <a:buSzPts val="1000"/>
              <a:buFont typeface="Symbol"/>
              <a:buChar char=""/>
              <a:tabLst>
                <a:tab pos="457200" algn="l"/>
              </a:tabLst>
            </a:pPr>
            <a:r>
              <a:rPr lang="ru-RU" b="1" dirty="0">
                <a:solidFill>
                  <a:srgbClr val="002060"/>
                </a:solidFill>
                <a:latin typeface="Times New Roman"/>
                <a:ea typeface="Times New Roman"/>
                <a:cs typeface="Times New Roman"/>
              </a:rPr>
              <a:t>развитие толерантности, терпения, умение проявлять сочувствие и гуманность;</a:t>
            </a:r>
            <a:endParaRPr lang="ru-RU" b="1" dirty="0">
              <a:solidFill>
                <a:srgbClr val="002060"/>
              </a:solidFill>
              <a:ea typeface="Calibri"/>
              <a:cs typeface="Times New Roman"/>
            </a:endParaRPr>
          </a:p>
          <a:p>
            <a:pPr marL="0" indent="0">
              <a:lnSpc>
                <a:spcPts val="2500"/>
              </a:lnSpc>
              <a:spcAft>
                <a:spcPts val="600"/>
              </a:spcAft>
              <a:buNone/>
            </a:pPr>
            <a:r>
              <a:rPr lang="ru-RU" sz="2400" b="1" dirty="0">
                <a:solidFill>
                  <a:schemeClr val="accent1">
                    <a:lumMod val="50000"/>
                  </a:schemeClr>
                </a:solidFill>
                <a:latin typeface="Times New Roman"/>
                <a:ea typeface="Times New Roman"/>
                <a:cs typeface="Times New Roman"/>
              </a:rPr>
              <a:t>преимущества психологического </a:t>
            </a:r>
            <a:r>
              <a:rPr lang="ru-RU" sz="2400" b="1" dirty="0" smtClean="0">
                <a:solidFill>
                  <a:schemeClr val="accent1">
                    <a:lumMod val="50000"/>
                  </a:schemeClr>
                </a:solidFill>
                <a:latin typeface="Times New Roman"/>
                <a:ea typeface="Times New Roman"/>
                <a:cs typeface="Times New Roman"/>
              </a:rPr>
              <a:t>характера:</a:t>
            </a:r>
            <a:endParaRPr lang="ru-RU" sz="2400" b="1" dirty="0">
              <a:solidFill>
                <a:schemeClr val="accent1">
                  <a:lumMod val="50000"/>
                </a:schemeClr>
              </a:solidFill>
              <a:ea typeface="Calibri"/>
              <a:cs typeface="Times New Roman"/>
            </a:endParaRPr>
          </a:p>
          <a:p>
            <a:pPr lvl="0">
              <a:lnSpc>
                <a:spcPts val="2500"/>
              </a:lnSpc>
              <a:spcAft>
                <a:spcPts val="1000"/>
              </a:spcAft>
              <a:buSzPts val="1000"/>
              <a:buFont typeface="Symbol"/>
              <a:buChar char=""/>
              <a:tabLst>
                <a:tab pos="457200" algn="l"/>
              </a:tabLst>
            </a:pPr>
            <a:r>
              <a:rPr lang="ru-RU" b="1" dirty="0">
                <a:solidFill>
                  <a:srgbClr val="002060"/>
                </a:solidFill>
                <a:latin typeface="Times New Roman"/>
                <a:ea typeface="Times New Roman"/>
                <a:cs typeface="Times New Roman"/>
              </a:rPr>
              <a:t>исключение формирования чувства превосходства или развития комплекса неполноценности;</a:t>
            </a:r>
            <a:endParaRPr lang="ru-RU" b="1" dirty="0">
              <a:solidFill>
                <a:srgbClr val="002060"/>
              </a:solidFill>
              <a:ea typeface="Calibri"/>
              <a:cs typeface="Times New Roman"/>
            </a:endParaRPr>
          </a:p>
          <a:p>
            <a:endParaRPr lang="ru-RU" sz="600" b="1" dirty="0">
              <a:solidFill>
                <a:srgbClr val="002060"/>
              </a:solidFill>
            </a:endParaRPr>
          </a:p>
        </p:txBody>
      </p:sp>
    </p:spTree>
    <p:extLst>
      <p:ext uri="{BB962C8B-B14F-4D97-AF65-F5344CB8AC3E}">
        <p14:creationId xmlns:p14="http://schemas.microsoft.com/office/powerpoint/2010/main" val="229881767"/>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251</TotalTime>
  <Words>1179</Words>
  <Application>Microsoft Office PowerPoint</Application>
  <PresentationFormat>Экран (4:3)</PresentationFormat>
  <Paragraphs>93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Эркер</vt:lpstr>
      <vt:lpstr>Формирование толерантного отношения к детям в ДОУ с ограниченными возможностями здоровья через игровую деятельность</vt:lpstr>
      <vt:lpstr>«Если я чем-то на тебя не похож, я этим вовсе не оскорбляю тебя, а, напротив, одаряю». Антуан де Сент-Экзюпери</vt:lpstr>
      <vt:lpstr>к основным категориям аномальных детей относятся:</vt:lpstr>
      <vt:lpstr>Презентация PowerPoint</vt:lpstr>
      <vt:lpstr>Презентация PowerPoint</vt:lpstr>
      <vt:lpstr>Презентация PowerPoint</vt:lpstr>
      <vt:lpstr>Презентация PowerPoint</vt:lpstr>
      <vt:lpstr>Формировать толерантность должны:</vt:lpstr>
      <vt:lpstr>Преимущества интеграционной системы для личности и когнитивного развития как детей с ограниченными возможностями здоровья, так и детей без подобных ограничений:</vt:lpstr>
      <vt:lpstr>Презентация PowerPoint</vt:lpstr>
      <vt:lpstr>Презентация PowerPoint</vt:lpstr>
      <vt:lpstr>Примеры игр, направленные на воспитание толерантного отношения дошкольников к детям с ограниченными возможностями здоровья.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толерантного отношения к детям с ограниченными возможностями здоровья в общеобразовательном пространстве ДО через игровую деятельность.</dc:title>
  <dc:creator>Роман</dc:creator>
  <cp:lastModifiedBy>1 1</cp:lastModifiedBy>
  <cp:revision>27</cp:revision>
  <dcterms:created xsi:type="dcterms:W3CDTF">2016-04-02T08:02:07Z</dcterms:created>
  <dcterms:modified xsi:type="dcterms:W3CDTF">2020-12-03T11:17:12Z</dcterms:modified>
</cp:coreProperties>
</file>