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notesMasterIdLst>
    <p:notesMasterId r:id="rId9"/>
  </p:notesMasterIdLst>
  <p:handoutMasterIdLst>
    <p:handoutMasterId r:id="rId10"/>
  </p:handoutMasterIdLst>
  <p:sldIdLst>
    <p:sldId id="594" r:id="rId2"/>
    <p:sldId id="604" r:id="rId3"/>
    <p:sldId id="595" r:id="rId4"/>
    <p:sldId id="596" r:id="rId5"/>
    <p:sldId id="605" r:id="rId6"/>
    <p:sldId id="602" r:id="rId7"/>
    <p:sldId id="606" r:id="rId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99FF"/>
    <a:srgbClr val="D3CAE0"/>
    <a:srgbClr val="99CCFF"/>
    <a:srgbClr val="FFFFCC"/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82101" autoAdjust="0"/>
  </p:normalViewPr>
  <p:slideViewPr>
    <p:cSldViewPr>
      <p:cViewPr varScale="1">
        <p:scale>
          <a:sx n="86" d="100"/>
          <a:sy n="86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842" y="78"/>
      </p:cViewPr>
      <p:guideLst>
        <p:guide orient="horz" pos="3127"/>
        <p:guide pos="210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metal"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802469135802469E-2"/>
          <c:y val="0.12551384092181045"/>
          <c:w val="0.96604938271604934"/>
          <c:h val="0.63385051976783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lumMod val="50000"/>
                    <a:lumOff val="50000"/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lumMod val="50000"/>
                    <a:lumOff val="50000"/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педагогические работники</c:v>
                </c:pt>
                <c:pt idx="1">
                  <c:v>воспитатели</c:v>
                </c:pt>
                <c:pt idx="2">
                  <c:v>помощники воспитателей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11.9</c:v>
                </c:pt>
                <c:pt idx="1">
                  <c:v>15.1</c:v>
                </c:pt>
                <c:pt idx="2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педагогические работники</c:v>
                </c:pt>
                <c:pt idx="1">
                  <c:v>воспитатели</c:v>
                </c:pt>
                <c:pt idx="2">
                  <c:v>помощники воспитателей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10.4</c:v>
                </c:pt>
                <c:pt idx="1">
                  <c:v>10.199999999999999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907872"/>
        <c:axId val="167908992"/>
        <c:axId val="0"/>
      </c:bar3DChart>
      <c:catAx>
        <c:axId val="1679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67908992"/>
        <c:crosses val="autoZero"/>
        <c:auto val="1"/>
        <c:lblAlgn val="ctr"/>
        <c:lblOffset val="100"/>
        <c:noMultiLvlLbl val="0"/>
      </c:catAx>
      <c:valAx>
        <c:axId val="1679089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6790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64224568917632"/>
          <c:y val="0.90302072060580374"/>
          <c:w val="0.48198009129253833"/>
          <c:h val="7.2696998001593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EAD7D-208C-4C2F-8AB8-D3BF8AFF2D4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FCD66A-C620-406F-B770-2619C4929E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F6645-C503-457A-8ACB-D861F39D328F}" type="parTrans" cxnId="{A8817786-CB44-4E0A-9FCA-D6DFDB108367}">
      <dgm:prSet/>
      <dgm:spPr/>
      <dgm:t>
        <a:bodyPr/>
        <a:lstStyle/>
        <a:p>
          <a:endParaRPr lang="ru-RU"/>
        </a:p>
      </dgm:t>
    </dgm:pt>
    <dgm:pt modelId="{9BF6A778-8609-43D0-AA79-C03F27423D44}" type="sibTrans" cxnId="{A8817786-CB44-4E0A-9FCA-D6DFDB108367}">
      <dgm:prSet/>
      <dgm:spPr/>
      <dgm:t>
        <a:bodyPr/>
        <a:lstStyle/>
        <a:p>
          <a:endParaRPr lang="ru-RU"/>
        </a:p>
      </dgm:t>
    </dgm:pt>
    <dgm:pt modelId="{AC5679CA-E2BC-4A0E-80C5-50271A34DCF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муниципального уровня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EA04F-5EB2-4A91-B89B-A75F682B5983}" type="parTrans" cxnId="{30736D50-1A02-4036-8E50-EC0A3874FC1D}">
      <dgm:prSet/>
      <dgm:spPr/>
      <dgm:t>
        <a:bodyPr/>
        <a:lstStyle/>
        <a:p>
          <a:endParaRPr lang="ru-RU"/>
        </a:p>
      </dgm:t>
    </dgm:pt>
    <dgm:pt modelId="{66E3FCEF-3AD2-485D-82C4-A187003F62AC}" type="sibTrans" cxnId="{30736D50-1A02-4036-8E50-EC0A3874FC1D}">
      <dgm:prSet/>
      <dgm:spPr/>
      <dgm:t>
        <a:bodyPr/>
        <a:lstStyle/>
        <a:p>
          <a:endParaRPr lang="ru-RU"/>
        </a:p>
      </dgm:t>
    </dgm:pt>
    <dgm:pt modelId="{9A0D1ACB-6C41-4A63-99C6-B7CDD7B91CAC}">
      <dgm:prSet phldrT="[Текст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 w="254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Спартакиада команд работников образовательных организаций Тюменского муниципального района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CE73B-3E37-4CB4-80D9-CD7792ED24F5}" type="parTrans" cxnId="{5242FC03-4810-4BB3-8F66-16C52788455B}">
      <dgm:prSet/>
      <dgm:spPr/>
      <dgm:t>
        <a:bodyPr/>
        <a:lstStyle/>
        <a:p>
          <a:endParaRPr lang="ru-RU"/>
        </a:p>
      </dgm:t>
    </dgm:pt>
    <dgm:pt modelId="{CA233788-F9DC-4A11-861E-D5802B8A0760}" type="sibTrans" cxnId="{5242FC03-4810-4BB3-8F66-16C52788455B}">
      <dgm:prSet/>
      <dgm:spPr/>
      <dgm:t>
        <a:bodyPr/>
        <a:lstStyle/>
        <a:p>
          <a:endParaRPr lang="ru-RU"/>
        </a:p>
      </dgm:t>
    </dgm:pt>
    <dgm:pt modelId="{F55DDFE3-EC01-4930-96A0-79C9F5590DEC}">
      <dgm:prSet phldrT="[Текст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 w="254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Чемпионат Тюменского района по рыбной ловле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46705-851E-4AD8-B7AF-16EF2A8A4D12}" type="parTrans" cxnId="{17A68EA8-F741-49BD-8780-2C52FE8D3FC1}">
      <dgm:prSet/>
      <dgm:spPr/>
      <dgm:t>
        <a:bodyPr/>
        <a:lstStyle/>
        <a:p>
          <a:endParaRPr lang="ru-RU"/>
        </a:p>
      </dgm:t>
    </dgm:pt>
    <dgm:pt modelId="{487EB12D-154A-4C8B-9DED-452127CB5B04}" type="sibTrans" cxnId="{17A68EA8-F741-49BD-8780-2C52FE8D3FC1}">
      <dgm:prSet/>
      <dgm:spPr/>
      <dgm:t>
        <a:bodyPr/>
        <a:lstStyle/>
        <a:p>
          <a:endParaRPr lang="ru-RU"/>
        </a:p>
      </dgm:t>
    </dgm:pt>
    <dgm:pt modelId="{E1B20926-EC2B-4F34-B6C8-C329E323DC0B}" type="pres">
      <dgm:prSet presAssocID="{2B2EAD7D-208C-4C2F-8AB8-D3BF8AFF2D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5C05A-0413-4BE2-AEE8-9218402E87BF}" type="pres">
      <dgm:prSet presAssocID="{29FCD66A-C620-406F-B770-2619C4929E28}" presName="composite" presStyleCnt="0"/>
      <dgm:spPr/>
    </dgm:pt>
    <dgm:pt modelId="{EA2207BD-7316-4E75-B972-32385FA5F3B7}" type="pres">
      <dgm:prSet presAssocID="{29FCD66A-C620-406F-B770-2619C4929E2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7A3B2-450D-4088-A92E-CC4EB1C194EB}" type="pres">
      <dgm:prSet presAssocID="{29FCD66A-C620-406F-B770-2619C4929E28}" presName="descendantText" presStyleLbl="alignAcc1" presStyleIdx="0" presStyleCnt="2" custLinFactNeighborX="-310" custLinFactNeighborY="-269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 w="254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1E09D24-A019-43CD-AC7A-54E25D5949E3}" type="pres">
      <dgm:prSet presAssocID="{9BF6A778-8609-43D0-AA79-C03F27423D44}" presName="sp" presStyleCnt="0"/>
      <dgm:spPr/>
    </dgm:pt>
    <dgm:pt modelId="{D811627D-B197-4718-9215-E17F22C94E49}" type="pres">
      <dgm:prSet presAssocID="{AC5679CA-E2BC-4A0E-80C5-50271A34DCFD}" presName="composite" presStyleCnt="0"/>
      <dgm:spPr/>
    </dgm:pt>
    <dgm:pt modelId="{AABE0FEC-0E2E-4323-BD68-B03333A45737}" type="pres">
      <dgm:prSet presAssocID="{AC5679CA-E2BC-4A0E-80C5-50271A34DCF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5A760-FEC9-4340-BA48-0E444ABE5BB1}" type="pres">
      <dgm:prSet presAssocID="{AC5679CA-E2BC-4A0E-80C5-50271A34DCF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2FC03-4810-4BB3-8F66-16C52788455B}" srcId="{AC5679CA-E2BC-4A0E-80C5-50271A34DCFD}" destId="{9A0D1ACB-6C41-4A63-99C6-B7CDD7B91CAC}" srcOrd="0" destOrd="0" parTransId="{F42CE73B-3E37-4CB4-80D9-CD7792ED24F5}" sibTransId="{CA233788-F9DC-4A11-861E-D5802B8A0760}"/>
    <dgm:cxn modelId="{A8817786-CB44-4E0A-9FCA-D6DFDB108367}" srcId="{2B2EAD7D-208C-4C2F-8AB8-D3BF8AFF2D49}" destId="{29FCD66A-C620-406F-B770-2619C4929E28}" srcOrd="0" destOrd="0" parTransId="{22DF6645-C503-457A-8ACB-D861F39D328F}" sibTransId="{9BF6A778-8609-43D0-AA79-C03F27423D44}"/>
    <dgm:cxn modelId="{30736D50-1A02-4036-8E50-EC0A3874FC1D}" srcId="{2B2EAD7D-208C-4C2F-8AB8-D3BF8AFF2D49}" destId="{AC5679CA-E2BC-4A0E-80C5-50271A34DCFD}" srcOrd="1" destOrd="0" parTransId="{FA3EA04F-5EB2-4A91-B89B-A75F682B5983}" sibTransId="{66E3FCEF-3AD2-485D-82C4-A187003F62AC}"/>
    <dgm:cxn modelId="{17A68EA8-F741-49BD-8780-2C52FE8D3FC1}" srcId="{AC5679CA-E2BC-4A0E-80C5-50271A34DCFD}" destId="{F55DDFE3-EC01-4930-96A0-79C9F5590DEC}" srcOrd="1" destOrd="0" parTransId="{9A246705-851E-4AD8-B7AF-16EF2A8A4D12}" sibTransId="{487EB12D-154A-4C8B-9DED-452127CB5B04}"/>
    <dgm:cxn modelId="{0A7C4A5F-8A40-4A39-9B52-DD990BE30F05}" type="presOf" srcId="{AC5679CA-E2BC-4A0E-80C5-50271A34DCFD}" destId="{AABE0FEC-0E2E-4323-BD68-B03333A45737}" srcOrd="0" destOrd="0" presId="urn:microsoft.com/office/officeart/2005/8/layout/chevron2"/>
    <dgm:cxn modelId="{C9338F67-3393-4B86-A1B9-348BF9CF1259}" type="presOf" srcId="{29FCD66A-C620-406F-B770-2619C4929E28}" destId="{EA2207BD-7316-4E75-B972-32385FA5F3B7}" srcOrd="0" destOrd="0" presId="urn:microsoft.com/office/officeart/2005/8/layout/chevron2"/>
    <dgm:cxn modelId="{4DC77B5D-2882-48D7-A852-9D958BFBE5C1}" type="presOf" srcId="{9A0D1ACB-6C41-4A63-99C6-B7CDD7B91CAC}" destId="{EE05A760-FEC9-4340-BA48-0E444ABE5BB1}" srcOrd="0" destOrd="0" presId="urn:microsoft.com/office/officeart/2005/8/layout/chevron2"/>
    <dgm:cxn modelId="{B42E2D18-40EA-4CED-AFA3-418F52216E44}" type="presOf" srcId="{F55DDFE3-EC01-4930-96A0-79C9F5590DEC}" destId="{EE05A760-FEC9-4340-BA48-0E444ABE5BB1}" srcOrd="0" destOrd="1" presId="urn:microsoft.com/office/officeart/2005/8/layout/chevron2"/>
    <dgm:cxn modelId="{D8E7437F-2709-454B-9889-A236E13EBEAB}" type="presOf" srcId="{2B2EAD7D-208C-4C2F-8AB8-D3BF8AFF2D49}" destId="{E1B20926-EC2B-4F34-B6C8-C329E323DC0B}" srcOrd="0" destOrd="0" presId="urn:microsoft.com/office/officeart/2005/8/layout/chevron2"/>
    <dgm:cxn modelId="{419747F1-BF9B-4FCF-B8F3-79A169B07DC6}" type="presParOf" srcId="{E1B20926-EC2B-4F34-B6C8-C329E323DC0B}" destId="{C5C5C05A-0413-4BE2-AEE8-9218402E87BF}" srcOrd="0" destOrd="0" presId="urn:microsoft.com/office/officeart/2005/8/layout/chevron2"/>
    <dgm:cxn modelId="{68E21CE1-D3B9-45D1-9D7C-06013DC4A3BB}" type="presParOf" srcId="{C5C5C05A-0413-4BE2-AEE8-9218402E87BF}" destId="{EA2207BD-7316-4E75-B972-32385FA5F3B7}" srcOrd="0" destOrd="0" presId="urn:microsoft.com/office/officeart/2005/8/layout/chevron2"/>
    <dgm:cxn modelId="{3FEEDCDA-A4D1-408F-8D5B-FF8130A0D56F}" type="presParOf" srcId="{C5C5C05A-0413-4BE2-AEE8-9218402E87BF}" destId="{6847A3B2-450D-4088-A92E-CC4EB1C194EB}" srcOrd="1" destOrd="0" presId="urn:microsoft.com/office/officeart/2005/8/layout/chevron2"/>
    <dgm:cxn modelId="{AC77E527-FE0C-46DF-A76F-56581BCAFC9B}" type="presParOf" srcId="{E1B20926-EC2B-4F34-B6C8-C329E323DC0B}" destId="{E1E09D24-A019-43CD-AC7A-54E25D5949E3}" srcOrd="1" destOrd="0" presId="urn:microsoft.com/office/officeart/2005/8/layout/chevron2"/>
    <dgm:cxn modelId="{217B6A47-4527-48C3-9D88-2C5F758B4710}" type="presParOf" srcId="{E1B20926-EC2B-4F34-B6C8-C329E323DC0B}" destId="{D811627D-B197-4718-9215-E17F22C94E49}" srcOrd="2" destOrd="0" presId="urn:microsoft.com/office/officeart/2005/8/layout/chevron2"/>
    <dgm:cxn modelId="{211323F1-7C2F-4BE9-BB3D-D84600F28132}" type="presParOf" srcId="{D811627D-B197-4718-9215-E17F22C94E49}" destId="{AABE0FEC-0E2E-4323-BD68-B03333A45737}" srcOrd="0" destOrd="0" presId="urn:microsoft.com/office/officeart/2005/8/layout/chevron2"/>
    <dgm:cxn modelId="{B45791AA-BF6B-4738-A20A-EEB62B75C6C1}" type="presParOf" srcId="{D811627D-B197-4718-9215-E17F22C94E49}" destId="{EE05A760-FEC9-4340-BA48-0E444ABE5B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0.77586</cdr:x>
      <cdr:y>0.08642</cdr:y>
    </cdr:from>
    <cdr:to>
      <cdr:x>0.86207</cdr:x>
      <cdr:y>0.15502</cdr:y>
    </cdr:to>
    <cdr:sp macro="" textlink="">
      <cdr:nvSpPr>
        <cdr:cNvPr id="4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0720" y="504056"/>
          <a:ext cx="72008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+ 0,8</a:t>
          </a:r>
          <a:endParaRPr lang="ru-RU" alt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0.49138</cdr:x>
      <cdr:y>0.32927</cdr:y>
    </cdr:from>
    <cdr:to>
      <cdr:x>0.58621</cdr:x>
      <cdr:y>0.39787</cdr:y>
    </cdr:to>
    <cdr:sp macro="" textlink="">
      <cdr:nvSpPr>
        <cdr:cNvPr id="5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04456" y="1944216"/>
          <a:ext cx="792088" cy="405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- 4,9</a:t>
          </a:r>
          <a:endParaRPr lang="ru-RU" alt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t" anchorCtr="0" compatLnSpc="1">
            <a:prstTxWarp prst="textNoShape">
              <a:avLst/>
            </a:prstTxWarp>
          </a:bodyPr>
          <a:lstStyle>
            <a:lvl1pPr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0027" y="1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t" anchorCtr="0" compatLnSpc="1">
            <a:prstTxWarp prst="textNoShape">
              <a:avLst/>
            </a:prstTxWarp>
          </a:bodyPr>
          <a:lstStyle>
            <a:lvl1pPr algn="r"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718C7DD3-E1C9-465A-BC11-191F2F1F3E1A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2" y="9428416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b" anchorCtr="0" compatLnSpc="1">
            <a:prstTxWarp prst="textNoShape">
              <a:avLst/>
            </a:prstTxWarp>
          </a:bodyPr>
          <a:lstStyle>
            <a:lvl1pPr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0027" y="9428416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b" anchorCtr="0" compatLnSpc="1">
            <a:prstTxWarp prst="textNoShape">
              <a:avLst/>
            </a:prstTxWarp>
          </a:bodyPr>
          <a:lstStyle>
            <a:lvl1pPr algn="r" defTabSz="951250" eaLnBrk="1" hangingPunct="1">
              <a:defRPr sz="1300"/>
            </a:lvl1pPr>
          </a:lstStyle>
          <a:p>
            <a:pPr>
              <a:defRPr/>
            </a:pPr>
            <a:fld id="{F70251E7-08C4-4336-8456-520515E9F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981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t" anchorCtr="0" compatLnSpc="1">
            <a:prstTxWarp prst="textNoShape">
              <a:avLst/>
            </a:prstTxWarp>
          </a:bodyPr>
          <a:lstStyle>
            <a:lvl1pPr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027" y="1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t" anchorCtr="0" compatLnSpc="1">
            <a:prstTxWarp prst="textNoShape">
              <a:avLst/>
            </a:prstTxWarp>
          </a:bodyPr>
          <a:lstStyle>
            <a:lvl1pPr algn="r"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97972477-4400-497A-AB0F-F76D2A14D64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2" tIns="45196" rIns="90392" bIns="451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711" y="4715786"/>
            <a:ext cx="5436254" cy="446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" y="9428416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b" anchorCtr="0" compatLnSpc="1">
            <a:prstTxWarp prst="textNoShape">
              <a:avLst/>
            </a:prstTxWarp>
          </a:bodyPr>
          <a:lstStyle>
            <a:lvl1pPr defTabSz="952569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027" y="9428416"/>
            <a:ext cx="2946078" cy="49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46" tIns="47624" rIns="95246" bIns="47624" numCol="1" anchor="b" anchorCtr="0" compatLnSpc="1">
            <a:prstTxWarp prst="textNoShape">
              <a:avLst/>
            </a:prstTxWarp>
          </a:bodyPr>
          <a:lstStyle>
            <a:lvl1pPr algn="r" defTabSz="951250" eaLnBrk="1" hangingPunct="1">
              <a:defRPr sz="1300"/>
            </a:lvl1pPr>
          </a:lstStyle>
          <a:p>
            <a:pPr>
              <a:defRPr/>
            </a:pPr>
            <a:fld id="{B9B5D4A3-E547-49DB-9143-F5912FA86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83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</a:pPr>
            <a:endParaRPr lang="en-US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200" indent="-2843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230" indent="-2274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122" indent="-2274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013" indent="-2274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906" indent="-2274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6797" indent="-2274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690" indent="-2274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6581" indent="-2274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9E922C-3FE1-4905-9477-B444DC168C99}" type="slidenum">
              <a:rPr lang="ru-RU" altLang="ru-RU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11" indent="-288895" defTabSz="906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170" indent="-230164" defTabSz="906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9084" indent="-230164" defTabSz="906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587" indent="-230164" defTabSz="906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9740" indent="-230164" defTabSz="906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6893" indent="-230164" defTabSz="906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047" indent="-230164" defTabSz="906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199" indent="-230164" defTabSz="906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C6938E-AD9B-47A1-9FA0-2953B1C87073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50682" y="10224651"/>
            <a:ext cx="2948612" cy="5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55" tIns="46326" rIns="92655" bIns="4632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41636EB-3288-494D-A78D-AC4A91714B8F}" type="slidenum">
              <a:rPr lang="ru-RU" altLang="ru-RU" sz="1200">
                <a:solidFill>
                  <a:srgbClr val="000000"/>
                </a:solidFill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6313" y="774700"/>
            <a:ext cx="4794250" cy="3595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5641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5D4A3-E547-49DB-9143-F5912FA8617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0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7290F-042B-4BC7-BAE6-AAC1844DE503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6303F-A1FC-4CFA-89AE-DF87280DF1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7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9846A-422A-4594-8B01-F0C89651F3D4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0E2-4262-446B-BEB3-4C832C224A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64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8F7A-70D2-4140-9E64-3539CDCFED5F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BAE21-0FBB-46CD-B0E0-43C3A4C4B7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62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6A7F-33FA-4DDF-9187-A27092A6BB6E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E7016-78FE-4317-993F-A0247209A6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43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EA31A-B7D8-41E5-A265-6AA6EAA9D556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A0E60-3169-4909-82E3-3A1B45DB9F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65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ED321-57D0-4D51-A2C6-AEEE1235BD8D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4FCBD-FE93-4EAF-9B19-78CD952FB0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14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EB15A-40A0-4B9B-AC89-25A731055D3B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A6D8-66B0-4E9A-90EF-56BDAC0168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47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8F20F-B333-4850-80D0-A0E963B90274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2883-777A-4B1F-AD43-9E4520DFD2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62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1A646-879B-4F6B-BA0B-70EAD95F52BE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20C30-6B75-4B18-A58B-A32C136B533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2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FF8AC-9645-45BE-877F-0CA5F15B52ED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0096-0BB9-462E-A911-DBF41DB9A4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9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F16BF-D6D0-4A20-AE68-EDBB70AF353D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3D6E6-5210-496C-9828-1948FBE1F6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76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BCE76D-5E2D-4015-AFF8-EC46EF4C19FB}" type="datetimeFigureOut">
              <a:rPr lang="ru-RU" smtClean="0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39FF0-40AE-4836-9FF4-2074D865029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4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95536" y="2060848"/>
            <a:ext cx="86409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профессиональной деятельности педагогических работников дошкольных образовательных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alt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ТЮМЕНСКОГО МУНИЦИПАЛЬНОГО РАЙОНА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283968" y="6309320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alt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76064" cy="971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6064" cy="8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5776" y="4953573"/>
            <a:ext cx="65882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273685" algn="ctr">
              <a:lnSpc>
                <a:spcPct val="115000"/>
              </a:lnSpc>
              <a:tabLst>
                <a:tab pos="3810" algn="l"/>
                <a:tab pos="274320" algn="l"/>
                <a:tab pos="63436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Коваленко Наталья Борисовна</a:t>
            </a:r>
          </a:p>
          <a:p>
            <a:pPr marL="107950" indent="273685" algn="ctr">
              <a:lnSpc>
                <a:spcPct val="115000"/>
              </a:lnSpc>
              <a:tabLst>
                <a:tab pos="3810" algn="l"/>
                <a:tab pos="274320" algn="l"/>
                <a:tab pos="63436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пециалист отдела организационно-методической работы</a:t>
            </a:r>
          </a:p>
          <a:p>
            <a:pPr marL="107950" indent="273685" algn="ctr">
              <a:lnSpc>
                <a:spcPct val="115000"/>
              </a:lnSpc>
              <a:tabLst>
                <a:tab pos="3810" algn="l"/>
                <a:tab pos="274320" algn="l"/>
                <a:tab pos="63436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МАУ ТМР «Центр информационно-методической </a:t>
            </a:r>
          </a:p>
          <a:p>
            <a:pPr marL="107950" indent="273685" algn="ctr">
              <a:lnSpc>
                <a:spcPct val="115000"/>
              </a:lnSpc>
              <a:tabLst>
                <a:tab pos="3810" algn="l"/>
                <a:tab pos="274320" algn="l"/>
                <a:tab pos="63436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 психологической поддержки»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4337656" y="1315171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к содержательной составляющей образовательного процесса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(особый контроль учреждений, где отсутствуют серьезные проблемы в материально-технической базе)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70931" y="2219328"/>
            <a:ext cx="4996844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самостоятельности учреждений в решении своих проблемных полей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(проблема-варианты решений-согласование с управлением-действие)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57575" y="3103917"/>
            <a:ext cx="49911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работы с интеллектуально-одаренными детьми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научного мышления обучающихся, активизация деятельности научных кружков, совета по инновациям, института научных руководителей) 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43225" y="4000302"/>
            <a:ext cx="4943475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профилактическая работа – связующая нить образовательного процесса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(внимание к вопросам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токсикомании,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кружковое движение «Институт благородных манер»)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375506" y="4903739"/>
            <a:ext cx="5220830" cy="1047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Окончательное формирование образа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Тюменского района:</a:t>
            </a:r>
          </a:p>
          <a:p>
            <a:pPr marL="214313" indent="-214313" algn="ctr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(речь, поведение)</a:t>
            </a:r>
          </a:p>
          <a:p>
            <a:pPr marL="214313" indent="-214313" algn="ctr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(спорт,/фитнес)</a:t>
            </a:r>
          </a:p>
          <a:p>
            <a:pPr marL="214313" indent="-214313" algn="ctr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(участие в конкурсах)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137" y="1392635"/>
            <a:ext cx="992519" cy="7706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78" y="2327120"/>
            <a:ext cx="992519" cy="770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19" y="3206573"/>
            <a:ext cx="992519" cy="770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62" y="4144296"/>
            <a:ext cx="992519" cy="770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62" y="5047864"/>
            <a:ext cx="992519" cy="770661"/>
          </a:xfrm>
          <a:prstGeom prst="rect">
            <a:avLst/>
          </a:prstGeom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107504" y="188640"/>
            <a:ext cx="8856984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магистрали развития системы образования Тюменского муниципального района 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187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544247"/>
              </p:ext>
            </p:extLst>
          </p:nvPr>
        </p:nvGraphicFramePr>
        <p:xfrm>
          <a:off x="251520" y="1412775"/>
          <a:ext cx="8712968" cy="386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093"/>
                <a:gridCol w="1367547"/>
                <a:gridCol w="1341527"/>
                <a:gridCol w="1610801"/>
              </a:tblGrid>
              <a:tr h="4111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13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педагогических работников, чел.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13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воспитателей, чел.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13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воспитателя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13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помощника воспитателя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9075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Кадровый состав образовательных организаций, оказывающих услуги дошкольного образования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дней, </a:t>
            </a:r>
            <a:b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пропущенных по болезни на 1 человека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8620"/>
              </p:ext>
            </p:extLst>
          </p:nvPr>
        </p:nvGraphicFramePr>
        <p:xfrm>
          <a:off x="467544" y="1124744"/>
          <a:ext cx="835292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67744" y="2996952"/>
            <a:ext cx="792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- 1,5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afisha.ru/upload/iblock/2a9/2a97ef2212bba6d6cb925487eba801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1584176" cy="11806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ilekaluga.ru/wp-content/uploads/2017/01/img-20140202152737-231-e1455095956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1590716" cy="11521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b1apalecbtj4m.xn--p1ai/wp-content/uploads/azimut-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581671" cy="11521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7411395"/>
              </p:ext>
            </p:extLst>
          </p:nvPr>
        </p:nvGraphicFramePr>
        <p:xfrm>
          <a:off x="395536" y="1052736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09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Профилактическая работа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052736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40968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17232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1944216" cy="136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2137197" cy="12721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2052228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2088232" cy="1416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2160240" cy="1440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поколение 4+»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3625" y="3271458"/>
            <a:ext cx="4724400" cy="849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92531"/>
            <a:ext cx="4464496" cy="6140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формат проведения заседаний РМО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корпоративной культуры здоровья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564904"/>
            <a:ext cx="1736468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98" y="3865629"/>
            <a:ext cx="1912713" cy="1224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2486"/>
          <a:stretch/>
        </p:blipFill>
        <p:spPr>
          <a:xfrm>
            <a:off x="5292080" y="1191276"/>
            <a:ext cx="2155585" cy="1436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1650" r="478" b="10041"/>
          <a:stretch/>
        </p:blipFill>
        <p:spPr>
          <a:xfrm>
            <a:off x="4442602" y="4120819"/>
            <a:ext cx="2232248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1652" r="20863" b="18106"/>
          <a:stretch/>
        </p:blipFill>
        <p:spPr>
          <a:xfrm>
            <a:off x="6473443" y="5055047"/>
            <a:ext cx="2599057" cy="17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10615</TotalTime>
  <Words>262</Words>
  <Application>Microsoft Office PowerPoint</Application>
  <PresentationFormat>Экран (4:3)</PresentationFormat>
  <Paragraphs>68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Кадровый состав образовательных организаций, оказывающих услуги дошкольного образования</vt:lpstr>
      <vt:lpstr>Количество дней,  пропущенных по болезни на 1 человека</vt:lpstr>
      <vt:lpstr>Спортивные мероприятия</vt:lpstr>
      <vt:lpstr>Профилактическая работа</vt:lpstr>
      <vt:lpstr>Формирование корпоративной культуры здоровья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Val-a-min-a</dc:creator>
  <cp:lastModifiedBy>Коваленко Наталья Борисовна</cp:lastModifiedBy>
  <cp:revision>957</cp:revision>
  <cp:lastPrinted>2019-04-02T10:42:16Z</cp:lastPrinted>
  <dcterms:created xsi:type="dcterms:W3CDTF">2012-07-20T16:48:34Z</dcterms:created>
  <dcterms:modified xsi:type="dcterms:W3CDTF">2019-04-02T12:24:02Z</dcterms:modified>
</cp:coreProperties>
</file>